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58" autoAdjust="0"/>
  </p:normalViewPr>
  <p:slideViewPr>
    <p:cSldViewPr snapToGrid="0">
      <p:cViewPr varScale="1">
        <p:scale>
          <a:sx n="60" d="100"/>
          <a:sy n="60" d="100"/>
        </p:scale>
        <p:origin x="9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F7A55-6D2A-4CC1-9BB2-4B70A08E194C}" type="datetimeFigureOut">
              <a:rPr lang="da-DK" smtClean="0"/>
              <a:t>19-02-2017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EFF75-A673-4064-9817-4E73997516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655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Spørgsmålene</a:t>
            </a:r>
            <a:r>
              <a:rPr lang="da-DK" baseline="0" dirty="0" smtClean="0"/>
              <a:t> var:</a:t>
            </a:r>
          </a:p>
          <a:p>
            <a:pPr marL="228600" indent="-228600">
              <a:buAutoNum type="arabicParenR"/>
            </a:pPr>
            <a:r>
              <a:rPr lang="da-DK" baseline="0" dirty="0" smtClean="0"/>
              <a:t>Hvad synes i om undervisningen som den er i dag? </a:t>
            </a:r>
          </a:p>
          <a:p>
            <a:pPr marL="228600" indent="-228600">
              <a:buAutoNum type="arabicParenR"/>
            </a:pPr>
            <a:r>
              <a:rPr lang="da-DK" baseline="0" dirty="0" smtClean="0"/>
              <a:t>Hvad er god/spændende/lærerig undervisning for dig?</a:t>
            </a:r>
          </a:p>
          <a:p>
            <a:pPr marL="228600" indent="-228600">
              <a:buAutoNum type="arabicParenR"/>
            </a:pPr>
            <a:r>
              <a:rPr lang="da-DK" baseline="0" dirty="0" smtClean="0"/>
              <a:t>Hvad skal der til, for at du føler dig motiveret?</a:t>
            </a:r>
          </a:p>
          <a:p>
            <a:pPr marL="228600" indent="-228600">
              <a:buAutoNum type="arabicParenR"/>
            </a:pPr>
            <a:r>
              <a:rPr lang="da-DK" baseline="0" dirty="0" smtClean="0"/>
              <a:t>Hvad skal der til, for at du føler et større ansvar for din skolegang og læring?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FF75-A673-4064-9817-4E739975161B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11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Elever</a:t>
            </a:r>
            <a:r>
              <a:rPr lang="da-DK" sz="1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: Styrke selv-</a:t>
            </a:r>
            <a:r>
              <a:rPr lang="da-DK" sz="12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efficacy</a:t>
            </a:r>
            <a:r>
              <a:rPr lang="da-DK" sz="1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og refleksion over egen hverdagspraksis og derigennem ændre sine handlinger.</a:t>
            </a:r>
          </a:p>
          <a:p>
            <a:r>
              <a:rPr lang="da-DK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Undervisere: </a:t>
            </a:r>
            <a:r>
              <a:rPr lang="da-DK" sz="1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Udarbejde forskellige undervisningsmodeller der kan bruges uafhængigt af hinanden, afhængig af elevgruppen og det planlagte undervisningsforløb.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EFF75-A673-4064-9817-4E739975161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675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B145-03C7-450C-95E2-3601B357954B}" type="datetimeFigureOut">
              <a:rPr lang="da-DK" smtClean="0"/>
              <a:t>19-02-2017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F8B-4C0C-41F0-9A24-56175ED8EC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258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B145-03C7-450C-95E2-3601B357954B}" type="datetimeFigureOut">
              <a:rPr lang="da-DK" smtClean="0"/>
              <a:t>19-02-2017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F8B-4C0C-41F0-9A24-56175ED8EC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688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B145-03C7-450C-95E2-3601B357954B}" type="datetimeFigureOut">
              <a:rPr lang="da-DK" smtClean="0"/>
              <a:t>19-02-2017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F8B-4C0C-41F0-9A24-56175ED8EC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96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B145-03C7-450C-95E2-3601B357954B}" type="datetimeFigureOut">
              <a:rPr lang="da-DK" smtClean="0"/>
              <a:t>19-02-2017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F8B-4C0C-41F0-9A24-56175ED8EC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420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B145-03C7-450C-95E2-3601B357954B}" type="datetimeFigureOut">
              <a:rPr lang="da-DK" smtClean="0"/>
              <a:t>19-02-2017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F8B-4C0C-41F0-9A24-56175ED8EC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604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B145-03C7-450C-95E2-3601B357954B}" type="datetimeFigureOut">
              <a:rPr lang="da-DK" smtClean="0"/>
              <a:t>19-02-2017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F8B-4C0C-41F0-9A24-56175ED8EC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571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B145-03C7-450C-95E2-3601B357954B}" type="datetimeFigureOut">
              <a:rPr lang="da-DK" smtClean="0"/>
              <a:t>19-02-2017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F8B-4C0C-41F0-9A24-56175ED8EC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797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B145-03C7-450C-95E2-3601B357954B}" type="datetimeFigureOut">
              <a:rPr lang="da-DK" smtClean="0"/>
              <a:t>19-02-2017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F8B-4C0C-41F0-9A24-56175ED8EC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783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B145-03C7-450C-95E2-3601B357954B}" type="datetimeFigureOut">
              <a:rPr lang="da-DK" smtClean="0"/>
              <a:t>19-02-2017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F8B-4C0C-41F0-9A24-56175ED8EC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905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B145-03C7-450C-95E2-3601B357954B}" type="datetimeFigureOut">
              <a:rPr lang="da-DK" smtClean="0"/>
              <a:t>19-02-2017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F8B-4C0C-41F0-9A24-56175ED8EC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144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B145-03C7-450C-95E2-3601B357954B}" type="datetimeFigureOut">
              <a:rPr lang="da-DK" smtClean="0"/>
              <a:t>19-02-2017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F8B-4C0C-41F0-9A24-56175ED8EC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047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B145-03C7-450C-95E2-3601B357954B}" type="datetimeFigureOut">
              <a:rPr lang="da-DK" smtClean="0"/>
              <a:t>19-02-2017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6F8B-4C0C-41F0-9A24-56175ED8EC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486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Feltopgave 1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Julie-Marie Terkildsen</a:t>
            </a:r>
          </a:p>
          <a:p>
            <a:r>
              <a:rPr lang="da-DK" dirty="0" smtClean="0"/>
              <a:t>Faglærer Hotel og Restaurant, grundforløb</a:t>
            </a:r>
          </a:p>
          <a:p>
            <a:r>
              <a:rPr lang="da-DK" dirty="0" err="1" smtClean="0"/>
              <a:t>Learnmark</a:t>
            </a:r>
            <a:r>
              <a:rPr lang="da-DK" dirty="0" smtClean="0"/>
              <a:t> Tech, Horsens</a:t>
            </a:r>
          </a:p>
          <a:p>
            <a:r>
              <a:rPr lang="da-DK" dirty="0" smtClean="0"/>
              <a:t>E3U primo 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441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Etnografiske metoder: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Undersøgelse af feltet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Interviewspørgsmål:	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dirty="0" smtClean="0"/>
              <a:t>En gruppe på 3 elever sammen, udspørger hinanden og afleverede skriftlige svar til mig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dirty="0" smtClean="0"/>
              <a:t>3 spørgsmål blev sendt ud til alle elever, valgfrit at svare</a:t>
            </a:r>
          </a:p>
          <a:p>
            <a:pPr marL="457200" lvl="1" indent="0">
              <a:buNone/>
            </a:pPr>
            <a:endParaRPr lang="da-DK" dirty="0" smtClean="0"/>
          </a:p>
          <a:p>
            <a:r>
              <a:rPr lang="da-DK" dirty="0" smtClean="0"/>
              <a:t>Hverdagsobservationer</a:t>
            </a:r>
          </a:p>
        </p:txBody>
      </p:sp>
    </p:spTree>
    <p:extLst>
      <p:ext uri="{BB962C8B-B14F-4D97-AF65-F5344CB8AC3E}">
        <p14:creationId xmlns:p14="http://schemas.microsoft.com/office/powerpoint/2010/main" val="50303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Undersøgelse af feltet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cxnSp>
        <p:nvCxnSpPr>
          <p:cNvPr id="5" name="Lige forbindelse 4"/>
          <p:cNvCxnSpPr/>
          <p:nvPr/>
        </p:nvCxnSpPr>
        <p:spPr>
          <a:xfrm>
            <a:off x="6105236" y="2068945"/>
            <a:ext cx="0" cy="3925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 flipV="1">
            <a:off x="1302327" y="3925455"/>
            <a:ext cx="9873673" cy="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4434348" y="2419017"/>
            <a:ext cx="3250310" cy="2825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/>
          <p:cNvSpPr txBox="1"/>
          <p:nvPr/>
        </p:nvSpPr>
        <p:spPr>
          <a:xfrm>
            <a:off x="4573154" y="2419017"/>
            <a:ext cx="30318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Hvorfor?</a:t>
            </a:r>
          </a:p>
          <a:p>
            <a:pPr marL="285750" indent="-285750" algn="ctr">
              <a:buFontTx/>
              <a:buChar char="-"/>
            </a:pPr>
            <a:r>
              <a:rPr lang="da-DK" dirty="0" smtClean="0"/>
              <a:t>Forsøger at gøre </a:t>
            </a:r>
            <a:r>
              <a:rPr lang="da-DK" dirty="0" err="1" smtClean="0"/>
              <a:t>uv</a:t>
            </a:r>
            <a:r>
              <a:rPr lang="da-DK" dirty="0" smtClean="0"/>
              <a:t>. Relevant og meningsfyldende. </a:t>
            </a:r>
          </a:p>
          <a:p>
            <a:pPr algn="ctr"/>
            <a:endParaRPr lang="da-DK" dirty="0" smtClean="0"/>
          </a:p>
          <a:p>
            <a:pPr algn="ctr"/>
            <a:r>
              <a:rPr lang="da-DK" dirty="0" smtClean="0"/>
              <a:t>- Elever meget fraværende og inaktive, ikke motiverede, ingen ansvarsfølelse, svært ved at ”se meningen”</a:t>
            </a:r>
          </a:p>
          <a:p>
            <a:pPr algn="ctr"/>
            <a:endParaRPr lang="da-DK" dirty="0" smtClean="0"/>
          </a:p>
        </p:txBody>
      </p:sp>
      <p:sp>
        <p:nvSpPr>
          <p:cNvPr id="10" name="Afrundet rektangel 9"/>
          <p:cNvSpPr/>
          <p:nvPr/>
        </p:nvSpPr>
        <p:spPr>
          <a:xfrm>
            <a:off x="1145310" y="1825625"/>
            <a:ext cx="3380505" cy="19648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Afrundet rektangel 10"/>
          <p:cNvSpPr/>
          <p:nvPr/>
        </p:nvSpPr>
        <p:spPr>
          <a:xfrm>
            <a:off x="7589980" y="1825625"/>
            <a:ext cx="3586019" cy="18412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Afrundet rektangel 11"/>
          <p:cNvSpPr/>
          <p:nvPr/>
        </p:nvSpPr>
        <p:spPr>
          <a:xfrm>
            <a:off x="1043708" y="4069628"/>
            <a:ext cx="3576786" cy="22213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Afrundet rektangel 12"/>
          <p:cNvSpPr/>
          <p:nvPr/>
        </p:nvSpPr>
        <p:spPr>
          <a:xfrm>
            <a:off x="7573818" y="4111627"/>
            <a:ext cx="3602182" cy="20653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1302328" y="1926291"/>
            <a:ext cx="3223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Hvem:</a:t>
            </a:r>
            <a:endParaRPr lang="da-DK" dirty="0" smtClean="0"/>
          </a:p>
          <a:p>
            <a:r>
              <a:rPr lang="da-DK" dirty="0" smtClean="0"/>
              <a:t>- GF2 elever (tjenere, gastronomer, </a:t>
            </a:r>
            <a:r>
              <a:rPr lang="da-DK" dirty="0" err="1" smtClean="0"/>
              <a:t>ernæringsass</a:t>
            </a:r>
            <a:r>
              <a:rPr lang="da-DK" dirty="0" smtClean="0"/>
              <a:t>.)</a:t>
            </a:r>
          </a:p>
          <a:p>
            <a:r>
              <a:rPr lang="da-DK" dirty="0" smtClean="0"/>
              <a:t>- 20 uger forløb </a:t>
            </a:r>
            <a:r>
              <a:rPr lang="da-DK" dirty="0" err="1" smtClean="0"/>
              <a:t>incl</a:t>
            </a:r>
            <a:r>
              <a:rPr lang="da-DK" dirty="0" smtClean="0"/>
              <a:t>. bestå grundfag og </a:t>
            </a:r>
            <a:r>
              <a:rPr lang="da-DK" dirty="0" err="1" smtClean="0"/>
              <a:t>udd.specifik</a:t>
            </a:r>
            <a:r>
              <a:rPr lang="da-DK" dirty="0" smtClean="0"/>
              <a:t> grundforløbsprøve</a:t>
            </a:r>
            <a:endParaRPr lang="da-DK" dirty="0"/>
          </a:p>
        </p:txBody>
      </p:sp>
      <p:sp>
        <p:nvSpPr>
          <p:cNvPr id="15" name="Tekstfelt 14"/>
          <p:cNvSpPr txBox="1"/>
          <p:nvPr/>
        </p:nvSpPr>
        <p:spPr>
          <a:xfrm>
            <a:off x="1235365" y="4164638"/>
            <a:ext cx="34590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Hvor:</a:t>
            </a:r>
            <a:r>
              <a:rPr lang="da-DK" dirty="0" smtClean="0"/>
              <a:t> </a:t>
            </a:r>
          </a:p>
          <a:p>
            <a:r>
              <a:rPr lang="da-DK" dirty="0" err="1" smtClean="0"/>
              <a:t>Learnmark</a:t>
            </a:r>
            <a:r>
              <a:rPr lang="da-DK" dirty="0" smtClean="0"/>
              <a:t> Tech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Teorilokaler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”værksteder” – køkkener og restaurant</a:t>
            </a:r>
          </a:p>
          <a:p>
            <a:pPr marL="285750" indent="-285750">
              <a:buFontTx/>
              <a:buChar char="-"/>
            </a:pPr>
            <a:r>
              <a:rPr lang="da-DK" dirty="0" err="1" smtClean="0"/>
              <a:t>Virksomhedpraktik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Virksomhedsbesøg</a:t>
            </a:r>
            <a:endParaRPr lang="da-DK" dirty="0"/>
          </a:p>
        </p:txBody>
      </p:sp>
      <p:sp>
        <p:nvSpPr>
          <p:cNvPr id="16" name="Tekstfelt 15"/>
          <p:cNvSpPr txBox="1"/>
          <p:nvPr/>
        </p:nvSpPr>
        <p:spPr>
          <a:xfrm>
            <a:off x="7808083" y="1886458"/>
            <a:ext cx="36945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Hvad: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Ofte </a:t>
            </a:r>
            <a:r>
              <a:rPr lang="da-DK" dirty="0"/>
              <a:t>projektorienteret </a:t>
            </a:r>
            <a:r>
              <a:rPr lang="da-DK" dirty="0" err="1"/>
              <a:t>uv</a:t>
            </a:r>
            <a:r>
              <a:rPr lang="da-DK" dirty="0"/>
              <a:t> ud fra et </a:t>
            </a:r>
            <a:r>
              <a:rPr lang="da-DK" dirty="0" smtClean="0"/>
              <a:t>helhedsperspektiv.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Varierede undervisningsformer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Personlige samtaler, lektiehjælp</a:t>
            </a:r>
          </a:p>
          <a:p>
            <a:pPr marL="285750" indent="-285750">
              <a:buFontTx/>
              <a:buChar char="-"/>
            </a:pPr>
            <a:endParaRPr lang="da-DK" dirty="0" smtClean="0"/>
          </a:p>
          <a:p>
            <a:endParaRPr lang="da-DK" dirty="0"/>
          </a:p>
        </p:txBody>
      </p:sp>
      <p:sp>
        <p:nvSpPr>
          <p:cNvPr id="19" name="Tekstfelt 18"/>
          <p:cNvSpPr txBox="1"/>
          <p:nvPr/>
        </p:nvSpPr>
        <p:spPr>
          <a:xfrm>
            <a:off x="7764727" y="4320747"/>
            <a:ext cx="333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Hvornår:</a:t>
            </a:r>
          </a:p>
          <a:p>
            <a:r>
              <a:rPr lang="da-DK" dirty="0" smtClean="0"/>
              <a:t>Kommende GF2 forløb fra august 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582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08" y="120073"/>
            <a:ext cx="11226673" cy="6604000"/>
          </a:xfrm>
        </p:spPr>
      </p:pic>
      <p:sp>
        <p:nvSpPr>
          <p:cNvPr id="5" name="Tekstfelt 4"/>
          <p:cNvSpPr txBox="1"/>
          <p:nvPr/>
        </p:nvSpPr>
        <p:spPr>
          <a:xfrm>
            <a:off x="7241309" y="612407"/>
            <a:ext cx="4045527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700" dirty="0" smtClean="0"/>
              <a:t>Ensformig undervisning (oplæg og </a:t>
            </a:r>
            <a:r>
              <a:rPr lang="da-DK" sz="1700" dirty="0" err="1" smtClean="0"/>
              <a:t>arb</a:t>
            </a:r>
            <a:r>
              <a:rPr lang="da-DK" sz="1700" dirty="0" smtClean="0"/>
              <a:t>. m/ opgaver.</a:t>
            </a:r>
          </a:p>
          <a:p>
            <a:pPr marL="285750" indent="-285750">
              <a:buFontTx/>
              <a:buChar char="-"/>
            </a:pPr>
            <a:r>
              <a:rPr lang="da-DK" sz="1700" dirty="0" smtClean="0"/>
              <a:t>Mere ”kreativ” undervisning, mere uddybelse/udfordring</a:t>
            </a:r>
          </a:p>
          <a:p>
            <a:pPr marL="285750" indent="-285750">
              <a:buFontTx/>
              <a:buChar char="-"/>
            </a:pPr>
            <a:r>
              <a:rPr lang="da-DK" sz="1700" dirty="0" smtClean="0"/>
              <a:t>Mere varieret undervisning</a:t>
            </a:r>
          </a:p>
          <a:p>
            <a:pPr marL="285750" indent="-285750">
              <a:buFontTx/>
              <a:buChar char="-"/>
            </a:pPr>
            <a:r>
              <a:rPr lang="da-DK" sz="1700" dirty="0" err="1" smtClean="0"/>
              <a:t>Umotiverende</a:t>
            </a:r>
            <a:r>
              <a:rPr lang="da-DK" sz="1700" dirty="0" smtClean="0"/>
              <a:t> at arbejde med et emne alene/gruppe og derefter fremlægge</a:t>
            </a:r>
          </a:p>
          <a:p>
            <a:pPr marL="285750" indent="-285750">
              <a:buFontTx/>
              <a:buChar char="-"/>
            </a:pPr>
            <a:endParaRPr lang="da-DK" sz="1600" dirty="0" smtClean="0"/>
          </a:p>
          <a:p>
            <a:endParaRPr lang="da-DK" sz="1600" dirty="0"/>
          </a:p>
        </p:txBody>
      </p:sp>
      <p:sp>
        <p:nvSpPr>
          <p:cNvPr id="6" name="Tekstfelt 5"/>
          <p:cNvSpPr txBox="1"/>
          <p:nvPr/>
        </p:nvSpPr>
        <p:spPr>
          <a:xfrm>
            <a:off x="1120877" y="1027906"/>
            <a:ext cx="41000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smtClean="0"/>
              <a:t>Passioneret underviser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Undervisere der ved en masse om emnet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Lyst til at fortælle og uddybe emnet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Mere gruppearbejde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1042219" y="4011562"/>
            <a:ext cx="4345857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700" dirty="0" smtClean="0"/>
              <a:t>At man arbejder hen mod et mål</a:t>
            </a:r>
          </a:p>
          <a:p>
            <a:pPr marL="285750" indent="-285750">
              <a:buFontTx/>
              <a:buChar char="-"/>
            </a:pPr>
            <a:r>
              <a:rPr lang="da-DK" sz="1700" dirty="0" smtClean="0"/>
              <a:t>Man skal føle sig motiveret og se frem til den undervisning, man skal modtage</a:t>
            </a:r>
          </a:p>
          <a:p>
            <a:pPr marL="285750" indent="-285750">
              <a:buFontTx/>
              <a:buChar char="-"/>
            </a:pPr>
            <a:r>
              <a:rPr lang="da-DK" sz="1700" dirty="0" smtClean="0"/>
              <a:t>Føle at man får et ansvar</a:t>
            </a:r>
          </a:p>
          <a:p>
            <a:pPr marL="285750" indent="-285750">
              <a:buFontTx/>
              <a:buChar char="-"/>
            </a:pPr>
            <a:r>
              <a:rPr lang="da-DK" sz="1700" dirty="0"/>
              <a:t>En partner/gruppe der viser engagement for det emne vi skal arbejde </a:t>
            </a:r>
            <a:r>
              <a:rPr lang="da-DK" sz="1700" dirty="0" smtClean="0"/>
              <a:t>med</a:t>
            </a:r>
          </a:p>
          <a:p>
            <a:pPr marL="285750" indent="-285750">
              <a:buFontTx/>
              <a:buChar char="-"/>
            </a:pPr>
            <a:r>
              <a:rPr lang="da-DK" sz="1700" dirty="0" smtClean="0"/>
              <a:t>Selvstændigt arbejde</a:t>
            </a:r>
            <a:endParaRPr lang="da-DK" sz="1700" dirty="0"/>
          </a:p>
        </p:txBody>
      </p:sp>
      <p:sp>
        <p:nvSpPr>
          <p:cNvPr id="8" name="Tekstfelt 7"/>
          <p:cNvSpPr txBox="1"/>
          <p:nvPr/>
        </p:nvSpPr>
        <p:spPr>
          <a:xfrm>
            <a:off x="7631917" y="3923071"/>
            <a:ext cx="326431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700" dirty="0" smtClean="0"/>
              <a:t>Inaktive</a:t>
            </a:r>
          </a:p>
          <a:p>
            <a:pPr marL="285750" indent="-285750">
              <a:buFontTx/>
              <a:buChar char="-"/>
            </a:pPr>
            <a:r>
              <a:rPr lang="da-DK" sz="1700" smtClean="0"/>
              <a:t>Ingen ansvar</a:t>
            </a:r>
            <a:endParaRPr lang="da-DK" sz="1700" dirty="0" smtClean="0"/>
          </a:p>
          <a:p>
            <a:pPr marL="285750" indent="-285750">
              <a:buFontTx/>
              <a:buChar char="-"/>
            </a:pPr>
            <a:r>
              <a:rPr lang="da-DK" sz="1700" dirty="0" smtClean="0"/>
              <a:t>Helst undervisere der fortæller det hele</a:t>
            </a:r>
          </a:p>
          <a:p>
            <a:pPr marL="285750" indent="-285750">
              <a:buFontTx/>
              <a:buChar char="-"/>
            </a:pPr>
            <a:r>
              <a:rPr lang="da-DK" sz="1700" dirty="0" smtClean="0"/>
              <a:t>Gerne gøre det lettest muligt (springe over hvor gærdet er </a:t>
            </a:r>
            <a:r>
              <a:rPr lang="da-DK" sz="1700" dirty="0" err="1" smtClean="0"/>
              <a:t>lavsest</a:t>
            </a:r>
            <a:r>
              <a:rPr lang="da-DK" sz="1700" dirty="0" smtClean="0"/>
              <a:t>)</a:t>
            </a:r>
            <a:endParaRPr lang="da-DK" sz="1700" dirty="0"/>
          </a:p>
        </p:txBody>
      </p:sp>
    </p:spTree>
    <p:extLst>
      <p:ext uri="{BB962C8B-B14F-4D97-AF65-F5344CB8AC3E}">
        <p14:creationId xmlns:p14="http://schemas.microsoft.com/office/powerpoint/2010/main" val="172753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8" y="-85061"/>
            <a:ext cx="12319818" cy="7052184"/>
          </a:xfrm>
        </p:spPr>
      </p:pic>
      <p:sp>
        <p:nvSpPr>
          <p:cNvPr id="5" name="Tekstfelt 4"/>
          <p:cNvSpPr txBox="1"/>
          <p:nvPr/>
        </p:nvSpPr>
        <p:spPr>
          <a:xfrm>
            <a:off x="9566786" y="2566219"/>
            <a:ext cx="23499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Arial Narrow" panose="020B0606020202030204" pitchFamily="34" charset="0"/>
              </a:rPr>
              <a:t>Styrke elevernes handlekompetencer og faglighed gennem </a:t>
            </a:r>
            <a:r>
              <a:rPr lang="da-DK" dirty="0" err="1" smtClean="0">
                <a:latin typeface="Arial Narrow" panose="020B0606020202030204" pitchFamily="34" charset="0"/>
              </a:rPr>
              <a:t>entreprenørielle</a:t>
            </a:r>
            <a:r>
              <a:rPr lang="da-DK" dirty="0" smtClean="0">
                <a:latin typeface="Arial Narrow" panose="020B0606020202030204" pitchFamily="34" charset="0"/>
              </a:rPr>
              <a:t> undervisningsformer/-projekter</a:t>
            </a:r>
          </a:p>
          <a:p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8986683" y="5565408"/>
            <a:ext cx="2772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Arial Narrow" panose="020B0606020202030204" pitchFamily="34" charset="0"/>
              </a:rPr>
              <a:t>M</a:t>
            </a:r>
            <a:r>
              <a:rPr lang="da-DK" sz="1600" dirty="0" smtClean="0">
                <a:latin typeface="Arial Narrow" panose="020B0606020202030204" pitchFamily="34" charset="0"/>
              </a:rPr>
              <a:t>ellem15-30 </a:t>
            </a:r>
            <a:r>
              <a:rPr lang="da-DK" sz="1600" dirty="0" smtClean="0">
                <a:latin typeface="Arial Narrow" panose="020B0606020202030204" pitchFamily="34" charset="0"/>
              </a:rPr>
              <a:t>GF2 elever på indgangen MAD. De har </a:t>
            </a:r>
            <a:r>
              <a:rPr lang="da-DK" sz="1600" dirty="0" err="1" smtClean="0">
                <a:latin typeface="Arial Narrow" panose="020B0606020202030204" pitchFamily="34" charset="0"/>
              </a:rPr>
              <a:t>for-skellige</a:t>
            </a:r>
            <a:r>
              <a:rPr lang="da-DK" sz="1600" dirty="0" smtClean="0">
                <a:latin typeface="Arial Narrow" panose="020B0606020202030204" pitchFamily="34" charset="0"/>
              </a:rPr>
              <a:t> grundfag (3-6 timer/uge) – resten er fagfaglige timer </a:t>
            </a:r>
            <a:endParaRPr lang="da-DK" sz="1600" dirty="0">
              <a:latin typeface="Arial Narrow" panose="020B0606020202030204" pitchFamily="34" charset="0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580102" y="292537"/>
            <a:ext cx="2674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 smtClean="0"/>
              <a:t>Uddanne nogle mere </a:t>
            </a:r>
          </a:p>
          <a:p>
            <a:r>
              <a:rPr lang="da-DK" sz="1400" b="1" dirty="0" smtClean="0"/>
              <a:t>ansvarlige, nysgerrige, </a:t>
            </a:r>
            <a:r>
              <a:rPr lang="da-DK" sz="1400" b="1" dirty="0" err="1" smtClean="0"/>
              <a:t>eksperi-menterende</a:t>
            </a:r>
            <a:r>
              <a:rPr lang="da-DK" sz="1400" b="1" dirty="0" smtClean="0"/>
              <a:t> og dygtige medarbejdere til branchen</a:t>
            </a:r>
            <a:endParaRPr lang="da-DK" sz="1400" b="1" dirty="0"/>
          </a:p>
        </p:txBody>
      </p:sp>
      <p:sp>
        <p:nvSpPr>
          <p:cNvPr id="8" name="Tekstfelt 7"/>
          <p:cNvSpPr txBox="1"/>
          <p:nvPr/>
        </p:nvSpPr>
        <p:spPr>
          <a:xfrm>
            <a:off x="3441290" y="566241"/>
            <a:ext cx="7806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dirty="0" smtClean="0">
                <a:latin typeface="Arial Narrow" panose="020B0606020202030204" pitchFamily="34" charset="0"/>
              </a:rPr>
              <a:t>Interesse fra ledelse og erhvervsliv.	</a:t>
            </a:r>
            <a:r>
              <a:rPr lang="da-DK" sz="1500" dirty="0" smtClean="0">
                <a:latin typeface="Arial Narrow" panose="020B0606020202030204" pitchFamily="34" charset="0"/>
              </a:rPr>
              <a:t>Virkelighedsnær undervisning	Tidligere elevere</a:t>
            </a:r>
          </a:p>
          <a:p>
            <a:endParaRPr lang="da-DK" sz="1500" dirty="0">
              <a:latin typeface="Arial Narrow" panose="020B0606020202030204" pitchFamily="34" charset="0"/>
            </a:endParaRPr>
          </a:p>
          <a:p>
            <a:r>
              <a:rPr lang="da-DK" sz="1500" dirty="0" smtClean="0">
                <a:latin typeface="Arial Narrow" panose="020B0606020202030204" pitchFamily="34" charset="0"/>
              </a:rPr>
              <a:t>	Styrke elevernes selv-</a:t>
            </a:r>
            <a:r>
              <a:rPr lang="da-DK" sz="1500" dirty="0" err="1" smtClean="0">
                <a:latin typeface="Arial Narrow" panose="020B0606020202030204" pitchFamily="34" charset="0"/>
              </a:rPr>
              <a:t>efficacy</a:t>
            </a:r>
            <a:r>
              <a:rPr lang="da-DK" sz="1500" dirty="0" smtClean="0">
                <a:latin typeface="Arial Narrow" panose="020B0606020202030204" pitchFamily="34" charset="0"/>
              </a:rPr>
              <a:t>	</a:t>
            </a:r>
            <a:r>
              <a:rPr lang="da-DK" sz="1500" dirty="0">
                <a:latin typeface="Arial Narrow" panose="020B0606020202030204" pitchFamily="34" charset="0"/>
              </a:rPr>
              <a:t>F</a:t>
            </a:r>
            <a:r>
              <a:rPr lang="da-DK" sz="1500" dirty="0" smtClean="0">
                <a:latin typeface="Arial Narrow" panose="020B0606020202030204" pitchFamily="34" charset="0"/>
              </a:rPr>
              <a:t>orskellige undervisningsmodeller</a:t>
            </a:r>
            <a:endParaRPr lang="da-DK" sz="1500" dirty="0">
              <a:latin typeface="Arial Narrow" panose="020B0606020202030204" pitchFamily="34" charset="0"/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738647" y="5611574"/>
            <a:ext cx="20143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b="1" dirty="0" smtClean="0">
                <a:latin typeface="Arial Narrow" panose="020B0606020202030204" pitchFamily="34" charset="0"/>
              </a:rPr>
              <a:t>Kolleger på hele Tech</a:t>
            </a:r>
            <a:endParaRPr lang="da-DK" sz="1300" dirty="0" smtClean="0">
              <a:latin typeface="Arial Narrow" panose="020B0606020202030204" pitchFamily="34" charset="0"/>
            </a:endParaRPr>
          </a:p>
          <a:p>
            <a:r>
              <a:rPr lang="da-DK" sz="1300" b="1" dirty="0" smtClean="0">
                <a:latin typeface="Arial Narrow" panose="020B0606020202030204" pitchFamily="34" charset="0"/>
              </a:rPr>
              <a:t>”Fag-repræsentanter </a:t>
            </a:r>
            <a:endParaRPr lang="da-DK" sz="1300" b="1" dirty="0" smtClean="0">
              <a:latin typeface="Arial Narrow" panose="020B0606020202030204" pitchFamily="34" charset="0"/>
            </a:endParaRPr>
          </a:p>
          <a:p>
            <a:r>
              <a:rPr lang="da-DK" sz="1300" b="1" dirty="0" smtClean="0">
                <a:latin typeface="Arial Narrow" panose="020B0606020202030204" pitchFamily="34" charset="0"/>
              </a:rPr>
              <a:t>Elever</a:t>
            </a:r>
            <a:endParaRPr lang="da-DK" sz="1300" b="1" dirty="0">
              <a:latin typeface="Arial Narrow" panose="020B0606020202030204" pitchFamily="34" charset="0"/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580102" y="2045110"/>
            <a:ext cx="14846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dirty="0" smtClean="0">
                <a:latin typeface="Arial Narrow" panose="020B0606020202030204" pitchFamily="34" charset="0"/>
              </a:rPr>
              <a:t>Fælles orientering og snak om entreprenørskab i undervisningen i teamet</a:t>
            </a:r>
            <a:endParaRPr lang="da-DK" sz="1500" dirty="0">
              <a:latin typeface="Arial Narrow" panose="020B0606020202030204" pitchFamily="34" charset="0"/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3731341" y="2055813"/>
            <a:ext cx="155841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dirty="0" smtClean="0">
                <a:latin typeface="Arial Narrow" panose="020B0606020202030204" pitchFamily="34" charset="0"/>
              </a:rPr>
              <a:t>Udvælge hvilke(t) </a:t>
            </a:r>
            <a:r>
              <a:rPr lang="da-DK" sz="1500" dirty="0" err="1" smtClean="0">
                <a:latin typeface="Arial Narrow" panose="020B0606020202030204" pitchFamily="34" charset="0"/>
              </a:rPr>
              <a:t>undervisningsfor-løb</a:t>
            </a:r>
            <a:r>
              <a:rPr lang="da-DK" sz="1500" dirty="0" smtClean="0">
                <a:latin typeface="Arial Narrow" panose="020B0606020202030204" pitchFamily="34" charset="0"/>
              </a:rPr>
              <a:t>, eleverne skal arbejde </a:t>
            </a:r>
            <a:r>
              <a:rPr lang="da-DK" sz="1500" dirty="0" err="1" smtClean="0">
                <a:latin typeface="Arial Narrow" panose="020B0606020202030204" pitchFamily="34" charset="0"/>
              </a:rPr>
              <a:t>entreprenørielt</a:t>
            </a:r>
            <a:r>
              <a:rPr lang="da-DK" sz="1500" dirty="0" smtClean="0">
                <a:latin typeface="Arial Narrow" panose="020B0606020202030204" pitchFamily="34" charset="0"/>
              </a:rPr>
              <a:t> med</a:t>
            </a:r>
            <a:r>
              <a:rPr lang="da-DK" sz="1600" dirty="0" smtClean="0">
                <a:latin typeface="Arial Narrow" panose="020B0606020202030204" pitchFamily="34" charset="0"/>
              </a:rPr>
              <a:t>.</a:t>
            </a:r>
          </a:p>
          <a:p>
            <a:endParaRPr lang="da-DK" sz="1600" dirty="0">
              <a:latin typeface="Arial Narrow" panose="020B0606020202030204" pitchFamily="34" charset="0"/>
            </a:endParaRPr>
          </a:p>
          <a:p>
            <a:r>
              <a:rPr lang="da-DK" sz="1500" dirty="0" smtClean="0">
                <a:latin typeface="Arial Narrow" panose="020B0606020202030204" pitchFamily="34" charset="0"/>
              </a:rPr>
              <a:t>Indsamle idéer og inspiration fra elever og andre undervisere</a:t>
            </a:r>
          </a:p>
          <a:p>
            <a:endParaRPr lang="da-DK" sz="16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da-DK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da-DK" sz="16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da-DK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da-DK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kstfelt 11"/>
          <p:cNvSpPr txBox="1"/>
          <p:nvPr/>
        </p:nvSpPr>
        <p:spPr>
          <a:xfrm>
            <a:off x="5319252" y="2111312"/>
            <a:ext cx="15141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dirty="0" smtClean="0"/>
              <a:t>Finde ambassadører for projektet – blandt lærerteamet og eleverne</a:t>
            </a:r>
          </a:p>
          <a:p>
            <a:endParaRPr lang="da-DK" sz="1500" dirty="0"/>
          </a:p>
          <a:p>
            <a:r>
              <a:rPr lang="da-DK" sz="1500" dirty="0" smtClean="0"/>
              <a:t>Udforme </a:t>
            </a:r>
            <a:r>
              <a:rPr lang="da-DK" sz="1500" dirty="0" err="1" smtClean="0"/>
              <a:t>undervisnings-forløb</a:t>
            </a:r>
            <a:endParaRPr lang="da-DK" sz="1500" dirty="0" smtClean="0"/>
          </a:p>
          <a:p>
            <a:endParaRPr lang="da-DK" sz="1600" dirty="0">
              <a:solidFill>
                <a:srgbClr val="FF0000"/>
              </a:solidFill>
            </a:endParaRPr>
          </a:p>
          <a:p>
            <a:endParaRPr lang="da-DK" sz="1600" dirty="0">
              <a:solidFill>
                <a:srgbClr val="FF0000"/>
              </a:solidFill>
            </a:endParaRPr>
          </a:p>
        </p:txBody>
      </p:sp>
      <p:sp>
        <p:nvSpPr>
          <p:cNvPr id="13" name="Tekstfelt 12"/>
          <p:cNvSpPr txBox="1"/>
          <p:nvPr/>
        </p:nvSpPr>
        <p:spPr>
          <a:xfrm>
            <a:off x="2966484" y="5548147"/>
            <a:ext cx="55875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dirty="0" smtClean="0">
                <a:solidFill>
                  <a:srgbClr val="FF0000"/>
                </a:solidFill>
              </a:rPr>
              <a:t>      		           </a:t>
            </a:r>
            <a:r>
              <a:rPr lang="da-DK" sz="1500" dirty="0"/>
              <a:t>- Elever udviser </a:t>
            </a:r>
            <a:r>
              <a:rPr lang="da-DK" sz="1500" dirty="0" smtClean="0"/>
              <a:t>modstand</a:t>
            </a:r>
          </a:p>
          <a:p>
            <a:r>
              <a:rPr lang="da-DK" sz="1500" dirty="0">
                <a:solidFill>
                  <a:srgbClr val="FF0000"/>
                </a:solidFill>
              </a:rPr>
              <a:t> </a:t>
            </a:r>
            <a:r>
              <a:rPr lang="da-DK" sz="1500" dirty="0" smtClean="0">
                <a:solidFill>
                  <a:srgbClr val="FF0000"/>
                </a:solidFill>
              </a:rPr>
              <a:t>          </a:t>
            </a:r>
            <a:r>
              <a:rPr lang="da-DK" sz="1500" dirty="0"/>
              <a:t>- Skepsis fra kolleger </a:t>
            </a:r>
            <a:r>
              <a:rPr lang="da-DK" sz="1500" dirty="0" smtClean="0"/>
              <a:t>         for undervisningen</a:t>
            </a:r>
            <a:endParaRPr lang="da-DK" sz="1500" dirty="0"/>
          </a:p>
          <a:p>
            <a:endParaRPr lang="da-DK" sz="1500" dirty="0" smtClean="0"/>
          </a:p>
          <a:p>
            <a:r>
              <a:rPr lang="da-DK" sz="1500" dirty="0" smtClean="0"/>
              <a:t>- Manglende </a:t>
            </a:r>
            <a:r>
              <a:rPr lang="da-DK" sz="1500" dirty="0"/>
              <a:t>tid </a:t>
            </a:r>
            <a:r>
              <a:rPr lang="da-DK" sz="1500" dirty="0" smtClean="0"/>
              <a:t>		 Urealistiske forventninger og </a:t>
            </a:r>
          </a:p>
          <a:p>
            <a:r>
              <a:rPr lang="da-DK" sz="1500" dirty="0"/>
              <a:t>(</a:t>
            </a:r>
            <a:r>
              <a:rPr lang="da-DK" sz="1500" dirty="0" smtClean="0"/>
              <a:t>udvikling/afprøvning)		 </a:t>
            </a:r>
            <a:r>
              <a:rPr lang="da-DK" sz="1500" dirty="0" smtClean="0"/>
              <a:t>for </a:t>
            </a:r>
            <a:r>
              <a:rPr lang="da-DK" sz="1500" dirty="0" smtClean="0"/>
              <a:t>højt ambitionsniveau til </a:t>
            </a:r>
            <a:r>
              <a:rPr lang="da-DK" sz="1500" dirty="0" smtClean="0"/>
              <a:t>- -Mange målpinde		eleverne</a:t>
            </a:r>
            <a:endParaRPr lang="da-DK" sz="1500" dirty="0" smtClean="0"/>
          </a:p>
          <a:p>
            <a:endParaRPr lang="da-DK" sz="1500" dirty="0" smtClean="0"/>
          </a:p>
        </p:txBody>
      </p:sp>
      <p:sp>
        <p:nvSpPr>
          <p:cNvPr id="14" name="Tekstfelt 13"/>
          <p:cNvSpPr txBox="1"/>
          <p:nvPr/>
        </p:nvSpPr>
        <p:spPr>
          <a:xfrm>
            <a:off x="6833420" y="2234423"/>
            <a:ext cx="14846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dirty="0" smtClean="0"/>
              <a:t>Afprøve </a:t>
            </a:r>
            <a:r>
              <a:rPr lang="da-DK" sz="1500" dirty="0" err="1" smtClean="0"/>
              <a:t>undervisnings-forløb</a:t>
            </a:r>
            <a:endParaRPr lang="da-DK" sz="1500" dirty="0" smtClean="0"/>
          </a:p>
          <a:p>
            <a:endParaRPr lang="da-DK" sz="1500" dirty="0"/>
          </a:p>
          <a:p>
            <a:r>
              <a:rPr lang="da-DK" sz="1500" dirty="0" smtClean="0"/>
              <a:t>Løbende evaluering (undervisere </a:t>
            </a:r>
            <a:r>
              <a:rPr lang="da-DK" sz="1500" dirty="0" smtClean="0"/>
              <a:t>og </a:t>
            </a:r>
            <a:r>
              <a:rPr lang="da-DK" sz="1500" dirty="0" smtClean="0"/>
              <a:t>elever)</a:t>
            </a:r>
          </a:p>
          <a:p>
            <a:endParaRPr lang="da-DK" sz="1500" dirty="0" smtClean="0">
              <a:solidFill>
                <a:srgbClr val="FF0000"/>
              </a:solidFill>
            </a:endParaRPr>
          </a:p>
          <a:p>
            <a:endParaRPr lang="da-DK" sz="1500" dirty="0">
              <a:solidFill>
                <a:srgbClr val="FF0000"/>
              </a:solidFill>
            </a:endParaRPr>
          </a:p>
          <a:p>
            <a:endParaRPr lang="da-DK" sz="1600" dirty="0" smtClean="0">
              <a:solidFill>
                <a:srgbClr val="FF0000"/>
              </a:solidFill>
            </a:endParaRPr>
          </a:p>
          <a:p>
            <a:endParaRPr lang="da-DK" sz="1600" dirty="0">
              <a:solidFill>
                <a:srgbClr val="FF0000"/>
              </a:solidFill>
            </a:endParaRPr>
          </a:p>
          <a:p>
            <a:endParaRPr lang="da-DK" sz="1600" dirty="0">
              <a:solidFill>
                <a:srgbClr val="FF0000"/>
              </a:solidFill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2078292" y="2091276"/>
            <a:ext cx="152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dirty="0" smtClean="0"/>
              <a:t>Flere etnografiske undersøgelser – observationer og interviews af elever og undervisere, også på andre forløb</a:t>
            </a:r>
          </a:p>
          <a:p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1332146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445</Words>
  <Application>Microsoft Office PowerPoint</Application>
  <PresentationFormat>Widescreen</PresentationFormat>
  <Paragraphs>91</Paragraphs>
  <Slides>5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Office-tema</vt:lpstr>
      <vt:lpstr>Feltopgave 1</vt:lpstr>
      <vt:lpstr>Etnografiske metoder:</vt:lpstr>
      <vt:lpstr>Undersøgelse af feltet</vt:lpstr>
      <vt:lpstr>PowerPoint-præsentation</vt:lpstr>
      <vt:lpstr>PowerPoint-præsentation</vt:lpstr>
    </vt:vector>
  </TitlesOfParts>
  <Company>EFIF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Feltopgave 1</dc:title>
  <dc:creator>Julie-Marie Terkildsen (JMT - Underviser - VJ - LMH)</dc:creator>
  <cp:lastModifiedBy>Julie-Marie Terkildsen (JMT - Underviser - VJ - LMH)</cp:lastModifiedBy>
  <cp:revision>22</cp:revision>
  <dcterms:created xsi:type="dcterms:W3CDTF">2017-02-16T11:15:08Z</dcterms:created>
  <dcterms:modified xsi:type="dcterms:W3CDTF">2017-02-19T14:04:24Z</dcterms:modified>
</cp:coreProperties>
</file>