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7" r:id="rId7"/>
    <p:sldId id="270" r:id="rId8"/>
    <p:sldId id="268" r:id="rId9"/>
    <p:sldId id="260" r:id="rId10"/>
    <p:sldId id="266" r:id="rId11"/>
    <p:sldId id="261" r:id="rId12"/>
    <p:sldId id="262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03/10/16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tator-main-explore-expertise.png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820595"/>
            <a:ext cx="5950005" cy="3595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363915"/>
            <a:ext cx="5723468" cy="7585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Vision Board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urier"/>
                <a:cs typeface="Courier"/>
              </a:rPr>
              <a:t>Helene </a:t>
            </a:r>
            <a:r>
              <a:rPr lang="en-US" dirty="0" err="1" smtClean="0">
                <a:latin typeface="Courier"/>
                <a:cs typeface="Courier"/>
              </a:rPr>
              <a:t>Græsdal</a:t>
            </a:r>
            <a:r>
              <a:rPr lang="en-US" dirty="0" smtClean="0">
                <a:latin typeface="Courier"/>
                <a:cs typeface="Courier"/>
              </a:rPr>
              <a:t> Thomsen</a:t>
            </a:r>
          </a:p>
          <a:p>
            <a:r>
              <a:rPr lang="en-US" dirty="0" smtClean="0">
                <a:latin typeface="Courier"/>
                <a:cs typeface="Courier"/>
              </a:rPr>
              <a:t>&amp; Lise Wich</a:t>
            </a:r>
          </a:p>
          <a:p>
            <a:r>
              <a:rPr lang="en-US" dirty="0" smtClean="0">
                <a:latin typeface="Courier"/>
                <a:cs typeface="Courier"/>
              </a:rPr>
              <a:t>Marselisborg </a:t>
            </a:r>
            <a:r>
              <a:rPr lang="en-US" dirty="0" err="1" smtClean="0">
                <a:latin typeface="Courier"/>
                <a:cs typeface="Courier"/>
              </a:rPr>
              <a:t>Gymasium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3608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catraz-island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3985"/>
          <a:stretch>
            <a:fillRect/>
          </a:stretch>
        </p:blipFill>
        <p:spPr>
          <a:xfrm>
            <a:off x="1463675" y="1393825"/>
            <a:ext cx="6411913" cy="37290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675" y="2847758"/>
            <a:ext cx="6544152" cy="1827001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Courier"/>
                <a:cs typeface="Courier"/>
              </a:rPr>
              <a:t>Kollegers</a:t>
            </a:r>
            <a:r>
              <a:rPr lang="en-US" sz="3200" dirty="0" smtClean="0">
                <a:latin typeface="Courier"/>
                <a:cs typeface="Courier"/>
              </a:rPr>
              <a:t> </a:t>
            </a:r>
            <a:r>
              <a:rPr lang="en-US" sz="3200" dirty="0" err="1" smtClean="0">
                <a:latin typeface="Courier"/>
                <a:cs typeface="Courier"/>
              </a:rPr>
              <a:t>og</a:t>
            </a:r>
            <a:r>
              <a:rPr lang="en-US" sz="3200" dirty="0" smtClean="0">
                <a:latin typeface="Courier"/>
                <a:cs typeface="Courier"/>
              </a:rPr>
              <a:t> </a:t>
            </a:r>
            <a:r>
              <a:rPr lang="en-US" sz="3200" dirty="0" err="1" smtClean="0">
                <a:latin typeface="Courier"/>
                <a:cs typeface="Courier"/>
              </a:rPr>
              <a:t>egne</a:t>
            </a:r>
            <a:r>
              <a:rPr lang="en-US" sz="3200" dirty="0" smtClean="0">
                <a:latin typeface="Courier"/>
                <a:cs typeface="Courier"/>
              </a:rPr>
              <a:t> </a:t>
            </a:r>
            <a:r>
              <a:rPr lang="en-US" sz="3200" dirty="0" err="1" smtClean="0">
                <a:latin typeface="Courier"/>
                <a:cs typeface="Courier"/>
              </a:rPr>
              <a:t>forbehold</a:t>
            </a:r>
            <a:r>
              <a:rPr lang="en-US" sz="3200" dirty="0" smtClean="0">
                <a:latin typeface="Courier"/>
                <a:cs typeface="Courier"/>
              </a:rPr>
              <a:t> for </a:t>
            </a:r>
            <a:r>
              <a:rPr lang="en-US" sz="3200" dirty="0" err="1" smtClean="0">
                <a:latin typeface="Courier"/>
                <a:cs typeface="Courier"/>
              </a:rPr>
              <a:t>udbytte</a:t>
            </a:r>
            <a:r>
              <a:rPr lang="en-US" sz="3200" dirty="0" smtClean="0">
                <a:latin typeface="Courier"/>
                <a:cs typeface="Courier"/>
              </a:rPr>
              <a:t>, </a:t>
            </a:r>
            <a:r>
              <a:rPr lang="en-US" sz="3200" dirty="0" err="1" smtClean="0">
                <a:latin typeface="Courier"/>
                <a:cs typeface="Courier"/>
              </a:rPr>
              <a:t>anvendelighed</a:t>
            </a:r>
            <a:r>
              <a:rPr lang="en-US" sz="3200" dirty="0" smtClean="0">
                <a:latin typeface="Courier"/>
                <a:cs typeface="Courier"/>
              </a:rPr>
              <a:t> </a:t>
            </a:r>
            <a:r>
              <a:rPr lang="en-US" sz="3200" dirty="0" err="1" smtClean="0">
                <a:latin typeface="Courier"/>
                <a:cs typeface="Courier"/>
              </a:rPr>
              <a:t>og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Courier"/>
                <a:cs typeface="Courier"/>
              </a:rPr>
              <a:t>lærerrolle</a:t>
            </a:r>
            <a:r>
              <a:rPr lang="en-US" sz="3200" dirty="0" smtClean="0">
                <a:latin typeface="Courier"/>
                <a:cs typeface="Courier"/>
              </a:rPr>
              <a:t> </a:t>
            </a:r>
            <a:r>
              <a:rPr lang="en-US" sz="3200" dirty="0" err="1" smtClean="0">
                <a:latin typeface="Courier"/>
                <a:cs typeface="Courier"/>
              </a:rPr>
              <a:t>i</a:t>
            </a:r>
            <a:r>
              <a:rPr lang="en-US" sz="3200" dirty="0" smtClean="0">
                <a:latin typeface="Courier"/>
                <a:cs typeface="Courier"/>
              </a:rPr>
              <a:t> innovations- </a:t>
            </a:r>
            <a:r>
              <a:rPr lang="en-US" sz="3200" dirty="0" err="1" smtClean="0">
                <a:latin typeface="Courier"/>
                <a:cs typeface="Courier"/>
              </a:rPr>
              <a:t>processen</a:t>
            </a:r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3631" y="1600185"/>
            <a:ext cx="386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merican Typewriter"/>
                <a:cs typeface="American Typewriter"/>
              </a:rPr>
              <a:t>Other Rocks…</a:t>
            </a:r>
            <a:endParaRPr lang="en-US" sz="3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89956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ervoir_Dogs__199_614338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0" b="12750"/>
          <a:stretch>
            <a:fillRect/>
          </a:stretch>
        </p:blipFill>
        <p:spPr>
          <a:xfrm>
            <a:off x="1463040" y="1431251"/>
            <a:ext cx="6196405" cy="39669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283" y="1431251"/>
            <a:ext cx="4247693" cy="373899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Ledelse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- </a:t>
            </a:r>
            <a:r>
              <a:rPr lang="en-US" sz="2400" dirty="0" err="1" smtClean="0">
                <a:latin typeface="Courier"/>
                <a:cs typeface="Courier"/>
              </a:rPr>
              <a:t>villige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til</a:t>
            </a:r>
            <a:r>
              <a:rPr lang="en-US" sz="2400" dirty="0" smtClean="0">
                <a:latin typeface="Courier"/>
                <a:cs typeface="Courier"/>
              </a:rPr>
              <a:t> at </a:t>
            </a:r>
            <a:r>
              <a:rPr lang="en-US" sz="2400" dirty="0" err="1" smtClean="0">
                <a:latin typeface="Courier"/>
                <a:cs typeface="Courier"/>
              </a:rPr>
              <a:t>afsætte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midler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til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projekt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smtClean="0">
                <a:latin typeface="Courier"/>
                <a:cs typeface="Courier"/>
              </a:rPr>
              <a:t>- </a:t>
            </a:r>
            <a:r>
              <a:rPr lang="en-US" sz="2400" dirty="0" err="1" smtClean="0">
                <a:latin typeface="Courier"/>
                <a:cs typeface="Courier"/>
              </a:rPr>
              <a:t>tillid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til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os</a:t>
            </a:r>
            <a:r>
              <a:rPr lang="en-US" sz="2400" dirty="0" smtClean="0">
                <a:latin typeface="Courier"/>
                <a:cs typeface="Courier"/>
              </a:rPr>
              <a:t/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smtClean="0">
                <a:latin typeface="Courier"/>
                <a:cs typeface="Courier"/>
              </a:rPr>
              <a:t/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dirty="0" smtClean="0">
                <a:latin typeface="American Typewriter"/>
                <a:cs typeface="American Typewriter"/>
              </a:rPr>
              <a:t>&amp; </a:t>
            </a:r>
            <a:r>
              <a:rPr lang="en-US" dirty="0" err="1" smtClean="0">
                <a:latin typeface="American Typewriter"/>
                <a:cs typeface="American Typewriter"/>
              </a:rPr>
              <a:t>kolleger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latin typeface="Courier"/>
                <a:cs typeface="Courier"/>
              </a:rPr>
              <a:t>- </a:t>
            </a:r>
            <a:r>
              <a:rPr lang="en-US" sz="2700" dirty="0" err="1" smtClean="0">
                <a:latin typeface="Courier"/>
                <a:cs typeface="Courier"/>
              </a:rPr>
              <a:t>på</a:t>
            </a:r>
            <a:r>
              <a:rPr lang="en-US" sz="2700" dirty="0" smtClean="0">
                <a:latin typeface="Courier"/>
                <a:cs typeface="Courier"/>
              </a:rPr>
              <a:t> </a:t>
            </a:r>
            <a:r>
              <a:rPr lang="en-US" sz="2700" dirty="0" err="1" smtClean="0">
                <a:latin typeface="Courier"/>
                <a:cs typeface="Courier"/>
              </a:rPr>
              <a:t>sigt</a:t>
            </a:r>
            <a:r>
              <a:rPr lang="en-US" sz="2700" dirty="0" smtClean="0">
                <a:latin typeface="Courier"/>
                <a:cs typeface="Courier"/>
              </a:rPr>
              <a:t> en </a:t>
            </a:r>
            <a:r>
              <a:rPr lang="en-US" sz="2700" dirty="0" err="1" smtClean="0">
                <a:latin typeface="Courier"/>
                <a:cs typeface="Courier"/>
              </a:rPr>
              <a:t>åbenhed</a:t>
            </a:r>
            <a:r>
              <a:rPr lang="en-US" sz="2700" dirty="0" smtClean="0">
                <a:latin typeface="Courier"/>
                <a:cs typeface="Courier"/>
              </a:rPr>
              <a:t> </a:t>
            </a:r>
            <a:r>
              <a:rPr lang="en-US" sz="2700" dirty="0" err="1" smtClean="0">
                <a:latin typeface="Courier"/>
                <a:cs typeface="Courier"/>
              </a:rPr>
              <a:t>overfor</a:t>
            </a:r>
            <a:r>
              <a:rPr lang="en-US" sz="2700" dirty="0" smtClean="0">
                <a:latin typeface="Courier"/>
                <a:cs typeface="Courier"/>
              </a:rPr>
              <a:t> innovation</a:t>
            </a:r>
            <a:endParaRPr lang="en-US" sz="2700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449" y="1012871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3328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95_Dangerous_Minds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20" y="1240970"/>
            <a:ext cx="3863103" cy="2897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067" y="1306070"/>
            <a:ext cx="3244353" cy="163454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Vi </a:t>
            </a:r>
            <a:r>
              <a:rPr lang="en-US" sz="2000" dirty="0" err="1" smtClean="0">
                <a:latin typeface="Courier"/>
                <a:cs typeface="Courier"/>
              </a:rPr>
              <a:t>skal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facilitere</a:t>
            </a:r>
            <a:r>
              <a:rPr lang="en-US" sz="2000" dirty="0" smtClean="0">
                <a:latin typeface="Courier"/>
                <a:cs typeface="Courier"/>
              </a:rPr>
              <a:t> at </a:t>
            </a:r>
            <a:r>
              <a:rPr lang="en-US" sz="2000" dirty="0" err="1" smtClean="0">
                <a:latin typeface="Courier"/>
                <a:cs typeface="Courier"/>
              </a:rPr>
              <a:t>lærerne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på</a:t>
            </a:r>
            <a:r>
              <a:rPr lang="en-US" sz="2000" dirty="0" smtClean="0">
                <a:latin typeface="Courier"/>
                <a:cs typeface="Courier"/>
              </a:rPr>
              <a:t> Marselisborg </a:t>
            </a:r>
            <a:r>
              <a:rPr lang="en-US" sz="2000" dirty="0" err="1" smtClean="0">
                <a:latin typeface="Courier"/>
                <a:cs typeface="Courier"/>
              </a:rPr>
              <a:t>bliver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entreprenante</a:t>
            </a:r>
            <a:r>
              <a:rPr lang="en-US" sz="2000" dirty="0" smtClean="0">
                <a:latin typeface="Courier"/>
                <a:cs typeface="Courier"/>
              </a:rPr>
              <a:t/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innovationsarbejde</a:t>
            </a:r>
            <a:endParaRPr lang="en-US" sz="2000" dirty="0">
              <a:latin typeface="Courier"/>
              <a:cs typeface="Courier"/>
            </a:endParaRPr>
          </a:p>
        </p:txBody>
      </p:sp>
      <p:pic>
        <p:nvPicPr>
          <p:cNvPr id="4" name="Content Placeholder 3" descr="døde poet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1778"/>
          <a:stretch>
            <a:fillRect/>
          </a:stretch>
        </p:blipFill>
        <p:spPr>
          <a:xfrm>
            <a:off x="1448170" y="3058419"/>
            <a:ext cx="4181475" cy="2432050"/>
          </a:xfrm>
        </p:spPr>
      </p:pic>
    </p:spTree>
    <p:extLst>
      <p:ext uri="{BB962C8B-B14F-4D97-AF65-F5344CB8AC3E}">
        <p14:creationId xmlns:p14="http://schemas.microsoft.com/office/powerpoint/2010/main" val="261101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oc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4680"/>
          <a:stretch>
            <a:fillRect/>
          </a:stretch>
        </p:blipFill>
        <p:spPr>
          <a:xfrm>
            <a:off x="1463040" y="1505965"/>
            <a:ext cx="6404284" cy="36038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58169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Andale Mono"/>
                <a:cs typeface="Andale Mono"/>
              </a:rPr>
              <a:t>Muligheder</a:t>
            </a:r>
            <a:r>
              <a:rPr lang="en-US" b="1" dirty="0" smtClean="0">
                <a:latin typeface="Andale Mono"/>
                <a:cs typeface="Andale Mono"/>
              </a:rPr>
              <a:t>:</a:t>
            </a:r>
            <a:r>
              <a:rPr lang="en-US" b="1" dirty="0">
                <a:latin typeface="Andale Mono"/>
                <a:cs typeface="Andale Mono"/>
              </a:rPr>
              <a:t/>
            </a:r>
            <a:br>
              <a:rPr lang="en-US" b="1" dirty="0">
                <a:latin typeface="Andale Mono"/>
                <a:cs typeface="Andale Mono"/>
              </a:rPr>
            </a:br>
            <a:r>
              <a:rPr lang="en-US" sz="3600" dirty="0" smtClean="0">
                <a:latin typeface="Courier"/>
                <a:cs typeface="Courier"/>
              </a:rPr>
              <a:t>- at </a:t>
            </a:r>
            <a:r>
              <a:rPr lang="en-US" sz="3600" dirty="0" err="1" smtClean="0">
                <a:latin typeface="Courier"/>
                <a:cs typeface="Courier"/>
              </a:rPr>
              <a:t>hum.lærere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 err="1" smtClean="0">
                <a:latin typeface="Courier"/>
                <a:cs typeface="Courier"/>
              </a:rPr>
              <a:t>afprøver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 err="1" smtClean="0">
                <a:latin typeface="Courier"/>
                <a:cs typeface="Courier"/>
              </a:rPr>
              <a:t>samme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 err="1" smtClean="0">
                <a:latin typeface="Courier"/>
                <a:cs typeface="Courier"/>
              </a:rPr>
              <a:t>projekt</a:t>
            </a:r>
            <a:r>
              <a:rPr lang="en-US" sz="3600" dirty="0" smtClean="0">
                <a:latin typeface="Courier"/>
                <a:cs typeface="Courier"/>
              </a:rPr>
              <a:t/>
            </a:r>
            <a:br>
              <a:rPr lang="en-US" sz="3600" dirty="0" smtClean="0">
                <a:latin typeface="Courier"/>
                <a:cs typeface="Courier"/>
              </a:rPr>
            </a:br>
            <a:r>
              <a:rPr lang="en-US" sz="3600" dirty="0" smtClean="0">
                <a:latin typeface="Courier"/>
                <a:cs typeface="Courier"/>
              </a:rPr>
              <a:t>- </a:t>
            </a:r>
            <a:r>
              <a:rPr lang="en-US" sz="3600" dirty="0" err="1" smtClean="0">
                <a:latin typeface="Courier"/>
                <a:cs typeface="Courier"/>
              </a:rPr>
              <a:t>og</a:t>
            </a:r>
            <a:r>
              <a:rPr lang="en-US" sz="3600" dirty="0" smtClean="0">
                <a:latin typeface="Courier"/>
                <a:cs typeface="Courier"/>
              </a:rPr>
              <a:t> at de </a:t>
            </a:r>
            <a:r>
              <a:rPr lang="en-US" sz="3600" dirty="0" err="1" smtClean="0">
                <a:latin typeface="Courier"/>
                <a:cs typeface="Courier"/>
              </a:rPr>
              <a:t>ultimativt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 err="1" smtClean="0">
                <a:latin typeface="Courier"/>
                <a:cs typeface="Courier"/>
              </a:rPr>
              <a:t>kan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 err="1" smtClean="0">
                <a:latin typeface="Courier"/>
                <a:cs typeface="Courier"/>
              </a:rPr>
              <a:t>finde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 err="1" smtClean="0">
                <a:latin typeface="Courier"/>
                <a:cs typeface="Courier"/>
              </a:rPr>
              <a:t>nye</a:t>
            </a:r>
            <a:r>
              <a:rPr lang="en-US" sz="3600" dirty="0" smtClean="0">
                <a:latin typeface="Courier"/>
                <a:cs typeface="Courier"/>
              </a:rPr>
              <a:t>, </a:t>
            </a:r>
            <a:r>
              <a:rPr lang="en-US" sz="3600" dirty="0" err="1" smtClean="0">
                <a:latin typeface="Courier"/>
                <a:cs typeface="Courier"/>
              </a:rPr>
              <a:t>lignende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r>
              <a:rPr lang="en-US" sz="3600" dirty="0" err="1" smtClean="0">
                <a:latin typeface="Courier"/>
                <a:cs typeface="Courier"/>
              </a:rPr>
              <a:t>projekter</a:t>
            </a:r>
            <a:r>
              <a:rPr lang="en-US" sz="3600" dirty="0" smtClean="0">
                <a:latin typeface="Courier"/>
                <a:cs typeface="Courier"/>
              </a:rPr>
              <a:t> </a:t>
            </a:r>
            <a:endParaRPr lang="en-US" sz="3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1109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novation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r="1813"/>
          <a:stretch>
            <a:fillRect/>
          </a:stretch>
        </p:blipFill>
        <p:spPr>
          <a:xfrm>
            <a:off x="1457209" y="1196297"/>
            <a:ext cx="6404722" cy="43434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Vision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5988" y="2139658"/>
            <a:ext cx="5651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Tx/>
              <a:buFontTx/>
              <a:buChar char="-"/>
            </a:pPr>
            <a:r>
              <a:rPr lang="da-DK" sz="2000" dirty="0" smtClean="0">
                <a:latin typeface="Courier"/>
                <a:cs typeface="Courier"/>
              </a:rPr>
              <a:t>Vision </a:t>
            </a:r>
            <a:r>
              <a:rPr lang="da-DK" sz="2000" dirty="0">
                <a:latin typeface="Courier"/>
                <a:cs typeface="Courier"/>
              </a:rPr>
              <a:t>om at lærerne bliver </a:t>
            </a:r>
            <a:r>
              <a:rPr lang="da-DK" sz="2000" dirty="0" err="1">
                <a:latin typeface="Courier"/>
                <a:cs typeface="Courier"/>
              </a:rPr>
              <a:t>entrepreneurer</a:t>
            </a:r>
            <a:r>
              <a:rPr lang="da-DK" sz="2000" dirty="0">
                <a:latin typeface="Courier"/>
                <a:cs typeface="Courier"/>
              </a:rPr>
              <a:t> der </a:t>
            </a:r>
            <a:r>
              <a:rPr lang="da-DK" sz="2000" dirty="0" err="1">
                <a:latin typeface="Courier"/>
                <a:cs typeface="Courier"/>
              </a:rPr>
              <a:t>faciliterer</a:t>
            </a:r>
            <a:r>
              <a:rPr lang="da-DK" sz="2000" dirty="0">
                <a:latin typeface="Courier"/>
                <a:cs typeface="Courier"/>
              </a:rPr>
              <a:t> innovativ </a:t>
            </a:r>
            <a:r>
              <a:rPr lang="da-DK" sz="2000" dirty="0" smtClean="0">
                <a:latin typeface="Courier"/>
                <a:cs typeface="Courier"/>
              </a:rPr>
              <a:t>læring</a:t>
            </a:r>
          </a:p>
          <a:p>
            <a:pPr>
              <a:buClrTx/>
            </a:pPr>
            <a:endParaRPr lang="da-DK" sz="2000" dirty="0">
              <a:latin typeface="Courier"/>
              <a:cs typeface="Courier"/>
            </a:endParaRPr>
          </a:p>
          <a:p>
            <a:pPr marL="342900" indent="-342900">
              <a:buClrTx/>
              <a:buFontTx/>
              <a:buChar char="-"/>
            </a:pPr>
            <a:r>
              <a:rPr lang="da-DK" sz="2000" dirty="0" smtClean="0">
                <a:latin typeface="Courier"/>
                <a:cs typeface="Courier"/>
              </a:rPr>
              <a:t>Og </a:t>
            </a:r>
            <a:r>
              <a:rPr lang="da-DK" sz="2000" dirty="0">
                <a:latin typeface="Courier"/>
                <a:cs typeface="Courier"/>
              </a:rPr>
              <a:t>derved skaber oprigtig innovation I humaniora (Engelsk) </a:t>
            </a:r>
            <a:endParaRPr lang="da-DK" sz="2000" dirty="0" smtClean="0">
              <a:latin typeface="Courier"/>
              <a:cs typeface="Courier"/>
            </a:endParaRPr>
          </a:p>
          <a:p>
            <a:pPr>
              <a:buClrTx/>
            </a:pPr>
            <a:endParaRPr lang="da-DK" sz="2000" dirty="0" smtClean="0">
              <a:latin typeface="Courier"/>
              <a:cs typeface="Courier"/>
            </a:endParaRPr>
          </a:p>
          <a:p>
            <a:pPr marL="342900" indent="-342900">
              <a:buClrTx/>
              <a:buFontTx/>
              <a:buChar char="-"/>
            </a:pPr>
            <a:r>
              <a:rPr lang="da-DK" sz="2000" dirty="0" smtClean="0">
                <a:latin typeface="Courier"/>
                <a:cs typeface="Courier"/>
              </a:rPr>
              <a:t>Dette </a:t>
            </a:r>
            <a:r>
              <a:rPr lang="da-DK" sz="2000" dirty="0">
                <a:latin typeface="Courier"/>
                <a:cs typeface="Courier"/>
              </a:rPr>
              <a:t>skal ske uden at Engelsk går på kompromis med sit kernstof, hvorved innovation bliver </a:t>
            </a:r>
            <a:r>
              <a:rPr lang="da-DK" sz="2000" dirty="0" smtClean="0">
                <a:latin typeface="Courier"/>
                <a:cs typeface="Courier"/>
              </a:rPr>
              <a:t>værdiløs</a:t>
            </a:r>
          </a:p>
          <a:p>
            <a:pPr>
              <a:buClrTx/>
            </a:pPr>
            <a:endParaRPr lang="da-DK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9895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-future-net-exit_0_0.jp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46" y="1164317"/>
            <a:ext cx="6573585" cy="411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Vision: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602" y="1861918"/>
            <a:ext cx="5627445" cy="322607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charset="2"/>
              <a:buChar char="§"/>
            </a:pPr>
            <a:r>
              <a:rPr lang="da-DK" dirty="0" smtClean="0">
                <a:latin typeface="Courier"/>
                <a:cs typeface="Courier"/>
              </a:rPr>
              <a:t>Vision om at lærerne bliver </a:t>
            </a:r>
            <a:r>
              <a:rPr lang="da-DK" dirty="0" err="1" smtClean="0">
                <a:latin typeface="Courier"/>
                <a:cs typeface="Courier"/>
              </a:rPr>
              <a:t>entrepreneurer</a:t>
            </a:r>
            <a:r>
              <a:rPr lang="da-DK" dirty="0" smtClean="0">
                <a:latin typeface="Courier"/>
                <a:cs typeface="Courier"/>
              </a:rPr>
              <a:t> der </a:t>
            </a:r>
            <a:r>
              <a:rPr lang="da-DK" dirty="0" err="1" smtClean="0">
                <a:latin typeface="Courier"/>
                <a:cs typeface="Courier"/>
              </a:rPr>
              <a:t>faciliterer</a:t>
            </a:r>
            <a:r>
              <a:rPr lang="da-DK" dirty="0" smtClean="0">
                <a:latin typeface="Courier"/>
                <a:cs typeface="Courier"/>
              </a:rPr>
              <a:t> innovativ læring</a:t>
            </a:r>
          </a:p>
          <a:p>
            <a:pPr>
              <a:buClrTx/>
              <a:buFont typeface="Wingdings" charset="2"/>
              <a:buChar char="§"/>
            </a:pPr>
            <a:r>
              <a:rPr lang="da-DK" dirty="0" smtClean="0">
                <a:latin typeface="Courier"/>
                <a:cs typeface="Courier"/>
              </a:rPr>
              <a:t>Og derved skaber oprigtig innovation I humaniora (Engelsk) </a:t>
            </a:r>
          </a:p>
          <a:p>
            <a:pPr>
              <a:buClrTx/>
              <a:buFont typeface="Wingdings" charset="2"/>
              <a:buChar char="§"/>
            </a:pPr>
            <a:r>
              <a:rPr lang="da-DK" dirty="0" smtClean="0">
                <a:latin typeface="Courier"/>
                <a:cs typeface="Courier"/>
              </a:rPr>
              <a:t>Dette skal ske uden at Engelsk går på kompromis med sit kernstof, hvorved innovation bliver værdiløs</a:t>
            </a:r>
            <a:endParaRPr lang="da-DK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19942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merican Typewriter"/>
                <a:cs typeface="American Typewriter"/>
              </a:rPr>
              <a:t>Værdi</a:t>
            </a:r>
            <a:r>
              <a:rPr lang="en-US" dirty="0" smtClean="0">
                <a:latin typeface="American Typewriter"/>
                <a:cs typeface="American Typewriter"/>
              </a:rPr>
              <a:t> for </a:t>
            </a:r>
            <a:r>
              <a:rPr lang="en-US" dirty="0" err="1" smtClean="0">
                <a:latin typeface="American Typewriter"/>
                <a:cs typeface="American Typewriter"/>
              </a:rPr>
              <a:t>hvem</a:t>
            </a:r>
            <a:r>
              <a:rPr lang="en-US" dirty="0" smtClean="0">
                <a:latin typeface="American Typewriter"/>
                <a:cs typeface="American Typewriter"/>
              </a:rPr>
              <a:t>?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Ansatte2016.jpg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b="6415"/>
          <a:stretch>
            <a:fillRect/>
          </a:stretch>
        </p:blipFill>
        <p:spPr>
          <a:xfrm>
            <a:off x="1095023" y="2100524"/>
            <a:ext cx="4244538" cy="2468612"/>
          </a:xfrm>
        </p:spPr>
      </p:pic>
      <p:pic>
        <p:nvPicPr>
          <p:cNvPr id="7" name="Picture 6" descr="t15-28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60" y="1808373"/>
            <a:ext cx="2316480" cy="1348740"/>
          </a:xfrm>
          <a:prstGeom prst="rect">
            <a:avLst/>
          </a:prstGeom>
        </p:spPr>
      </p:pic>
      <p:pic>
        <p:nvPicPr>
          <p:cNvPr id="8" name="Picture 7" descr="afsl-263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60" y="4569136"/>
            <a:ext cx="2316480" cy="1348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9561" y="3091808"/>
            <a:ext cx="2963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Eleverne</a:t>
            </a:r>
            <a:r>
              <a:rPr lang="en-US" dirty="0" smtClean="0">
                <a:latin typeface="Courier"/>
                <a:cs typeface="Courier"/>
              </a:rPr>
              <a:t> – </a:t>
            </a:r>
            <a:r>
              <a:rPr lang="en-US" dirty="0" err="1" smtClean="0">
                <a:latin typeface="Courier"/>
                <a:cs typeface="Courier"/>
              </a:rPr>
              <a:t>deres</a:t>
            </a:r>
            <a:r>
              <a:rPr lang="en-US" dirty="0" smtClean="0">
                <a:latin typeface="Courier"/>
                <a:cs typeface="Courier"/>
              </a:rPr>
              <a:t> innovative </a:t>
            </a:r>
            <a:r>
              <a:rPr lang="en-US" dirty="0" err="1" smtClean="0">
                <a:latin typeface="Courier"/>
                <a:cs typeface="Courier"/>
              </a:rPr>
              <a:t>evner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øges</a:t>
            </a:r>
            <a:r>
              <a:rPr lang="en-US" dirty="0" smtClean="0">
                <a:latin typeface="Courier"/>
                <a:cs typeface="Courier"/>
              </a:rPr>
              <a:t>. Nu </a:t>
            </a:r>
            <a:r>
              <a:rPr lang="en-US" dirty="0" err="1" smtClean="0">
                <a:latin typeface="Courier"/>
                <a:cs typeface="Courier"/>
              </a:rPr>
              <a:t>og</a:t>
            </a:r>
            <a:r>
              <a:rPr lang="en-US" dirty="0" smtClean="0">
                <a:latin typeface="Courier"/>
                <a:cs typeface="Courier"/>
              </a:rPr>
              <a:t> for </a:t>
            </a:r>
            <a:r>
              <a:rPr lang="en-US" dirty="0" err="1" smtClean="0">
                <a:latin typeface="Courier"/>
                <a:cs typeface="Courier"/>
              </a:rPr>
              <a:t>fremtiden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 den “</a:t>
            </a:r>
            <a:r>
              <a:rPr lang="en-US" dirty="0" err="1" smtClean="0">
                <a:latin typeface="Courier"/>
                <a:cs typeface="Courier"/>
              </a:rPr>
              <a:t>virkelige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verden</a:t>
            </a:r>
            <a:r>
              <a:rPr lang="en-US" dirty="0" smtClean="0">
                <a:latin typeface="Courier"/>
                <a:cs typeface="Courier"/>
              </a:rPr>
              <a:t>”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9619" y="4569136"/>
            <a:ext cx="2857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Lærerne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specielt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humaniora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skal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kunne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implementere</a:t>
            </a:r>
            <a:r>
              <a:rPr lang="en-US" dirty="0" smtClean="0">
                <a:latin typeface="Courier"/>
                <a:cs typeface="Courier"/>
              </a:rPr>
              <a:t> innovation</a:t>
            </a:r>
          </a:p>
          <a:p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jf.Bekendtgørelse</a:t>
            </a:r>
            <a:r>
              <a:rPr lang="en-US" dirty="0" smtClean="0">
                <a:latin typeface="Courier"/>
                <a:cs typeface="Courier"/>
              </a:rPr>
              <a:t>)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35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ilestones2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9" b="16409"/>
          <a:stretch>
            <a:fillRect/>
          </a:stretch>
        </p:blipFill>
        <p:spPr>
          <a:xfrm>
            <a:off x="1410121" y="1519457"/>
            <a:ext cx="6487116" cy="40375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92" y="1045049"/>
            <a:ext cx="6965245" cy="104949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merican Typewriter"/>
                <a:cs typeface="American Typewriter"/>
              </a:rPr>
              <a:t>Et </a:t>
            </a:r>
            <a:r>
              <a:rPr lang="en-US" sz="3200" dirty="0" err="1" smtClean="0">
                <a:latin typeface="American Typewriter"/>
                <a:cs typeface="American Typewriter"/>
              </a:rPr>
              <a:t>egentlig</a:t>
            </a:r>
            <a:r>
              <a:rPr lang="en-US" sz="3200" dirty="0" smtClean="0">
                <a:latin typeface="American Typewriter"/>
                <a:cs typeface="American Typewriter"/>
              </a:rPr>
              <a:t> </a:t>
            </a:r>
            <a:r>
              <a:rPr lang="en-US" sz="3200" dirty="0" err="1" smtClean="0">
                <a:latin typeface="American Typewriter"/>
                <a:cs typeface="American Typewriter"/>
              </a:rPr>
              <a:t>innovativt</a:t>
            </a:r>
            <a:r>
              <a:rPr lang="en-US" sz="3200" dirty="0" smtClean="0">
                <a:latin typeface="American Typewriter"/>
                <a:cs typeface="American Typewriter"/>
              </a:rPr>
              <a:t> </a:t>
            </a:r>
            <a:br>
              <a:rPr lang="en-US" sz="3200" dirty="0" smtClean="0">
                <a:latin typeface="American Typewriter"/>
                <a:cs typeface="American Typewriter"/>
              </a:rPr>
            </a:br>
            <a:r>
              <a:rPr lang="en-US" sz="3200" dirty="0" err="1" smtClean="0">
                <a:latin typeface="American Typewriter"/>
                <a:cs typeface="American Typewriter"/>
              </a:rPr>
              <a:t>projekt</a:t>
            </a:r>
            <a:r>
              <a:rPr lang="en-US" sz="3200" dirty="0" smtClean="0">
                <a:latin typeface="American Typewriter"/>
                <a:cs typeface="American Typewriter"/>
              </a:rPr>
              <a:t> </a:t>
            </a:r>
            <a:r>
              <a:rPr lang="en-US" sz="3200" dirty="0" err="1" smtClean="0">
                <a:latin typeface="American Typewriter"/>
                <a:cs typeface="American Typewriter"/>
              </a:rPr>
              <a:t>startes</a:t>
            </a:r>
            <a:r>
              <a:rPr lang="en-US" sz="3200" dirty="0" smtClean="0">
                <a:latin typeface="American Typewriter"/>
                <a:cs typeface="American Typewriter"/>
              </a:rPr>
              <a:t> op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0496" y="1858403"/>
            <a:ext cx="5909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Ønsket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at </a:t>
            </a:r>
            <a:r>
              <a:rPr lang="en-US" dirty="0" err="1" smtClean="0">
                <a:latin typeface="Courier"/>
                <a:cs typeface="Courier"/>
              </a:rPr>
              <a:t>isolere</a:t>
            </a:r>
            <a:r>
              <a:rPr lang="en-US" dirty="0" smtClean="0">
                <a:latin typeface="Courier"/>
                <a:cs typeface="Courier"/>
              </a:rPr>
              <a:t> innovation </a:t>
            </a:r>
            <a:r>
              <a:rPr lang="en-US" dirty="0" err="1" smtClean="0">
                <a:latin typeface="Courier"/>
                <a:cs typeface="Courier"/>
              </a:rPr>
              <a:t>fra</a:t>
            </a:r>
            <a:r>
              <a:rPr lang="en-US" dirty="0" smtClean="0">
                <a:latin typeface="Courier"/>
                <a:cs typeface="Courier"/>
              </a:rPr>
              <a:t> AT </a:t>
            </a:r>
            <a:r>
              <a:rPr lang="en-US" dirty="0" err="1" smtClean="0">
                <a:latin typeface="Courier"/>
                <a:cs typeface="Courier"/>
              </a:rPr>
              <a:t>således</a:t>
            </a:r>
            <a:r>
              <a:rPr lang="en-US" dirty="0" smtClean="0">
                <a:latin typeface="Courier"/>
                <a:cs typeface="Courier"/>
              </a:rPr>
              <a:t> at </a:t>
            </a:r>
            <a:r>
              <a:rPr lang="en-US" dirty="0" err="1" smtClean="0">
                <a:latin typeface="Courier"/>
                <a:cs typeface="Courier"/>
              </a:rPr>
              <a:t>faget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arbejder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innovativt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selv</a:t>
            </a:r>
            <a:r>
              <a:rPr lang="en-US" dirty="0" smtClean="0">
                <a:latin typeface="Courier"/>
                <a:cs typeface="Courier"/>
              </a:rPr>
              <a:t>.</a:t>
            </a:r>
          </a:p>
          <a:p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Projekt</a:t>
            </a:r>
            <a:r>
              <a:rPr lang="en-US" dirty="0">
                <a:latin typeface="Courier"/>
                <a:cs typeface="Courier"/>
              </a:rPr>
              <a:t>: 2 </a:t>
            </a:r>
            <a:r>
              <a:rPr lang="en-US" dirty="0" err="1">
                <a:latin typeface="Courier"/>
                <a:cs typeface="Courier"/>
              </a:rPr>
              <a:t>klasser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sammen</a:t>
            </a:r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blandede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grupper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De </a:t>
            </a:r>
            <a:r>
              <a:rPr lang="en-US" dirty="0" err="1">
                <a:latin typeface="Courier"/>
                <a:cs typeface="Courier"/>
              </a:rPr>
              <a:t>skulle</a:t>
            </a:r>
            <a:r>
              <a:rPr lang="en-US" dirty="0">
                <a:latin typeface="Courier"/>
                <a:cs typeface="Courier"/>
              </a:rPr>
              <a:t> lave </a:t>
            </a:r>
            <a:r>
              <a:rPr lang="en-US" dirty="0" err="1">
                <a:latin typeface="Courier"/>
                <a:cs typeface="Courier"/>
              </a:rPr>
              <a:t>innovativt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produkt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omkring</a:t>
            </a:r>
            <a:r>
              <a:rPr lang="en-US" dirty="0">
                <a:latin typeface="Courier"/>
                <a:cs typeface="Courier"/>
              </a:rPr>
              <a:t> “Death </a:t>
            </a:r>
            <a:r>
              <a:rPr lang="en-US" dirty="0" err="1">
                <a:latin typeface="Courier"/>
                <a:cs typeface="Courier"/>
              </a:rPr>
              <a:t>Penalty”samt</a:t>
            </a:r>
            <a:r>
              <a:rPr lang="en-US" dirty="0">
                <a:latin typeface="Courier"/>
                <a:cs typeface="Courier"/>
              </a:rPr>
              <a:t> video-</a:t>
            </a:r>
            <a:r>
              <a:rPr lang="en-US" dirty="0" smtClean="0">
                <a:latin typeface="Courier"/>
                <a:cs typeface="Courier"/>
              </a:rPr>
              <a:t>log)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Courier"/>
                <a:cs typeface="Courier"/>
              </a:rPr>
              <a:t>Milepælen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for </a:t>
            </a:r>
            <a:r>
              <a:rPr lang="en-US" dirty="0" err="1" smtClean="0">
                <a:latin typeface="Courier"/>
                <a:cs typeface="Courier"/>
              </a:rPr>
              <a:t>os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at </a:t>
            </a:r>
            <a:r>
              <a:rPr lang="en-US" dirty="0" err="1" smtClean="0">
                <a:latin typeface="Courier"/>
                <a:cs typeface="Courier"/>
              </a:rPr>
              <a:t>redefinere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faget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 en </a:t>
            </a:r>
            <a:r>
              <a:rPr lang="en-US" dirty="0" err="1" smtClean="0">
                <a:latin typeface="Courier"/>
                <a:cs typeface="Courier"/>
              </a:rPr>
              <a:t>innovativ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ramme</a:t>
            </a:r>
            <a:r>
              <a:rPr lang="en-US" dirty="0" smtClean="0">
                <a:latin typeface="Courier"/>
                <a:cs typeface="Courier"/>
              </a:rPr>
              <a:t>.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- </a:t>
            </a:r>
            <a:r>
              <a:rPr lang="en-US" dirty="0" err="1" smtClean="0">
                <a:latin typeface="Courier"/>
                <a:cs typeface="Courier"/>
              </a:rPr>
              <a:t>Etnografisk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indledende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undersøgelse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11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utterstock_213649099-653x339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5370"/>
          <a:stretch>
            <a:fillRect/>
          </a:stretch>
        </p:blipFill>
        <p:spPr>
          <a:xfrm>
            <a:off x="1463040" y="1343045"/>
            <a:ext cx="6196405" cy="40198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64" y="1958168"/>
            <a:ext cx="6965245" cy="3157767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>
                <a:latin typeface="American Typewriter"/>
                <a:cs typeface="American Typewriter"/>
              </a:rPr>
              <a:t>Nye roller </a:t>
            </a:r>
            <a:r>
              <a:rPr lang="en-US" sz="3200" dirty="0" err="1" smtClean="0">
                <a:latin typeface="American Typewriter"/>
                <a:cs typeface="American Typewriter"/>
              </a:rPr>
              <a:t>til</a:t>
            </a:r>
            <a:r>
              <a:rPr lang="en-US" sz="3200" dirty="0" smtClean="0">
                <a:latin typeface="American Typewriter"/>
                <a:cs typeface="American Typewriter"/>
              </a:rPr>
              <a:t> </a:t>
            </a:r>
            <a:r>
              <a:rPr lang="en-US" sz="3200" dirty="0" err="1" smtClean="0">
                <a:latin typeface="American Typewriter"/>
                <a:cs typeface="American Typewriter"/>
              </a:rPr>
              <a:t>lærere</a:t>
            </a:r>
            <a:r>
              <a:rPr lang="en-US" sz="3200" dirty="0" smtClean="0">
                <a:latin typeface="American Typewriter"/>
                <a:cs typeface="American Typewriter"/>
              </a:rPr>
              <a:t> </a:t>
            </a:r>
            <a:r>
              <a:rPr lang="en-US" sz="3200" dirty="0" err="1" smtClean="0">
                <a:latin typeface="American Typewriter"/>
                <a:cs typeface="American Typewriter"/>
              </a:rPr>
              <a:t>og</a:t>
            </a:r>
            <a:r>
              <a:rPr lang="en-US" sz="3200" dirty="0" smtClean="0">
                <a:latin typeface="American Typewriter"/>
                <a:cs typeface="American Typewriter"/>
              </a:rPr>
              <a:t> </a:t>
            </a:r>
            <a:r>
              <a:rPr lang="en-US" sz="3200" dirty="0" err="1" smtClean="0">
                <a:latin typeface="American Typewriter"/>
                <a:cs typeface="American Typewriter"/>
              </a:rPr>
              <a:t>elever</a:t>
            </a:r>
            <a:r>
              <a:rPr lang="en-US" sz="3200" dirty="0" smtClean="0">
                <a:latin typeface="American Typewriter"/>
                <a:cs typeface="American Typewriter"/>
              </a:rPr>
              <a:t/>
            </a:r>
            <a:br>
              <a:rPr lang="en-US" sz="3200" dirty="0" smtClean="0">
                <a:latin typeface="American Typewriter"/>
                <a:cs typeface="American Typewriter"/>
              </a:rPr>
            </a:br>
            <a:r>
              <a:rPr lang="en-US" sz="2700" dirty="0" smtClean="0">
                <a:latin typeface="Courier"/>
                <a:cs typeface="Courier"/>
              </a:rPr>
              <a:t>- at </a:t>
            </a:r>
            <a:r>
              <a:rPr lang="en-US" sz="2700" dirty="0" err="1" smtClean="0">
                <a:latin typeface="Courier"/>
                <a:cs typeface="Courier"/>
              </a:rPr>
              <a:t>få</a:t>
            </a:r>
            <a:r>
              <a:rPr lang="en-US" sz="2700" dirty="0" smtClean="0">
                <a:latin typeface="Courier"/>
                <a:cs typeface="Courier"/>
              </a:rPr>
              <a:t> </a:t>
            </a:r>
            <a:r>
              <a:rPr lang="en-US" sz="2700" dirty="0" err="1" smtClean="0">
                <a:latin typeface="Courier"/>
                <a:cs typeface="Courier"/>
              </a:rPr>
              <a:t>eleverne</a:t>
            </a:r>
            <a:r>
              <a:rPr lang="en-US" sz="2700" dirty="0" smtClean="0">
                <a:latin typeface="Courier"/>
                <a:cs typeface="Courier"/>
              </a:rPr>
              <a:t> </a:t>
            </a:r>
            <a:r>
              <a:rPr lang="en-US" sz="2700" dirty="0" err="1" smtClean="0">
                <a:latin typeface="Courier"/>
                <a:cs typeface="Courier"/>
              </a:rPr>
              <a:t>til</a:t>
            </a:r>
            <a:r>
              <a:rPr lang="en-US" sz="2700" dirty="0" smtClean="0">
                <a:latin typeface="Courier"/>
                <a:cs typeface="Courier"/>
              </a:rPr>
              <a:t/>
            </a:r>
            <a:br>
              <a:rPr lang="en-US" sz="2700" dirty="0" smtClean="0">
                <a:latin typeface="Courier"/>
                <a:cs typeface="Courier"/>
              </a:rPr>
            </a:br>
            <a:r>
              <a:rPr lang="en-US" sz="2700" dirty="0" smtClean="0">
                <a:latin typeface="Courier"/>
                <a:cs typeface="Courier"/>
              </a:rPr>
              <a:t> at </a:t>
            </a:r>
            <a:r>
              <a:rPr lang="en-US" sz="2700" dirty="0" err="1" smtClean="0">
                <a:latin typeface="Courier"/>
                <a:cs typeface="Courier"/>
              </a:rPr>
              <a:t>kaste</a:t>
            </a:r>
            <a:r>
              <a:rPr lang="en-US" sz="2700" dirty="0" smtClean="0">
                <a:latin typeface="Courier"/>
                <a:cs typeface="Courier"/>
              </a:rPr>
              <a:t> sig </a:t>
            </a:r>
            <a:r>
              <a:rPr lang="en-US" sz="2700" dirty="0" err="1" smtClean="0">
                <a:latin typeface="Courier"/>
                <a:cs typeface="Courier"/>
              </a:rPr>
              <a:t>ud</a:t>
            </a:r>
            <a:r>
              <a:rPr lang="en-US" sz="2700" dirty="0" smtClean="0">
                <a:latin typeface="Courier"/>
                <a:cs typeface="Courier"/>
              </a:rPr>
              <a:t> </a:t>
            </a:r>
            <a:r>
              <a:rPr lang="en-US" sz="2700" dirty="0" err="1" smtClean="0">
                <a:latin typeface="Courier"/>
                <a:cs typeface="Courier"/>
              </a:rPr>
              <a:t>i</a:t>
            </a:r>
            <a:r>
              <a:rPr lang="en-US" sz="2700" dirty="0" smtClean="0">
                <a:latin typeface="Courier"/>
                <a:cs typeface="Courier"/>
              </a:rPr>
              <a:t> </a:t>
            </a:r>
            <a:r>
              <a:rPr lang="en-US" sz="2700" dirty="0" err="1" smtClean="0">
                <a:latin typeface="Courier"/>
                <a:cs typeface="Courier"/>
              </a:rPr>
              <a:t>arbejdet</a:t>
            </a:r>
            <a:r>
              <a:rPr lang="en-US" sz="2700" dirty="0" smtClean="0">
                <a:latin typeface="Courier"/>
                <a:cs typeface="Courier"/>
              </a:rPr>
              <a:t/>
            </a:r>
            <a:br>
              <a:rPr lang="en-US" sz="2700" dirty="0" smtClean="0">
                <a:latin typeface="Courier"/>
                <a:cs typeface="Courier"/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200" dirty="0" err="1" smtClean="0">
                <a:latin typeface="Courier"/>
                <a:cs typeface="Courier"/>
              </a:rPr>
              <a:t>Citat</a:t>
            </a: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dirty="0" err="1" smtClean="0">
                <a:latin typeface="Courier"/>
                <a:cs typeface="Courier"/>
              </a:rPr>
              <a:t>Katrine</a:t>
            </a:r>
            <a:r>
              <a:rPr lang="en-US" sz="2200" dirty="0" smtClean="0">
                <a:latin typeface="Courier"/>
                <a:cs typeface="Courier"/>
              </a:rPr>
              <a:t> 2se2:</a:t>
            </a:r>
            <a:br>
              <a:rPr lang="en-US" sz="2200" dirty="0" smtClean="0">
                <a:latin typeface="Courier"/>
                <a:cs typeface="Courier"/>
              </a:rPr>
            </a:br>
            <a:r>
              <a:rPr lang="en-US" sz="2200" dirty="0" smtClean="0">
                <a:latin typeface="Courier"/>
                <a:cs typeface="Courier"/>
              </a:rPr>
              <a:t>“</a:t>
            </a:r>
            <a:r>
              <a:rPr lang="da-DK" sz="2200" dirty="0">
                <a:latin typeface="Courier"/>
                <a:cs typeface="Courier"/>
              </a:rPr>
              <a:t>at </a:t>
            </a:r>
            <a:r>
              <a:rPr lang="da-DK" sz="2200" dirty="0" err="1">
                <a:latin typeface="Courier"/>
                <a:cs typeface="Courier"/>
              </a:rPr>
              <a:t>first</a:t>
            </a:r>
            <a:r>
              <a:rPr lang="da-DK" sz="2200" dirty="0">
                <a:latin typeface="Courier"/>
                <a:cs typeface="Courier"/>
              </a:rPr>
              <a:t> it </a:t>
            </a:r>
            <a:r>
              <a:rPr lang="da-DK" sz="2200" dirty="0" err="1">
                <a:latin typeface="Courier"/>
                <a:cs typeface="Courier"/>
              </a:rPr>
              <a:t>was</a:t>
            </a:r>
            <a:r>
              <a:rPr lang="da-DK" sz="2200" dirty="0">
                <a:latin typeface="Courier"/>
                <a:cs typeface="Courier"/>
              </a:rPr>
              <a:t> a </a:t>
            </a:r>
            <a:r>
              <a:rPr lang="da-DK" sz="2200" dirty="0" err="1">
                <a:latin typeface="Courier"/>
                <a:cs typeface="Courier"/>
              </a:rPr>
              <a:t>little</a:t>
            </a:r>
            <a:r>
              <a:rPr lang="da-DK" sz="2200" dirty="0">
                <a:latin typeface="Courier"/>
                <a:cs typeface="Courier"/>
              </a:rPr>
              <a:t> </a:t>
            </a:r>
            <a:r>
              <a:rPr lang="da-DK" sz="2200" dirty="0" err="1">
                <a:latin typeface="Courier"/>
                <a:cs typeface="Courier"/>
              </a:rPr>
              <a:t>hard</a:t>
            </a:r>
            <a:r>
              <a:rPr lang="da-DK" sz="2200" dirty="0">
                <a:latin typeface="Courier"/>
                <a:cs typeface="Courier"/>
              </a:rPr>
              <a:t> to </a:t>
            </a:r>
            <a:r>
              <a:rPr lang="da-DK" sz="2200" dirty="0" err="1">
                <a:latin typeface="Courier"/>
                <a:cs typeface="Courier"/>
              </a:rPr>
              <a:t>be</a:t>
            </a:r>
            <a:r>
              <a:rPr lang="da-DK" sz="2200" dirty="0">
                <a:latin typeface="Courier"/>
                <a:cs typeface="Courier"/>
              </a:rPr>
              <a:t> </a:t>
            </a:r>
            <a:r>
              <a:rPr lang="da-DK" sz="2200" dirty="0" err="1">
                <a:latin typeface="Courier"/>
                <a:cs typeface="Courier"/>
              </a:rPr>
              <a:t>creative</a:t>
            </a:r>
            <a:r>
              <a:rPr lang="da-DK" sz="2200" dirty="0">
                <a:latin typeface="Courier"/>
                <a:cs typeface="Courier"/>
              </a:rPr>
              <a:t> </a:t>
            </a:r>
            <a:r>
              <a:rPr lang="da-DK" sz="2200" dirty="0" err="1">
                <a:latin typeface="Courier"/>
                <a:cs typeface="Courier"/>
              </a:rPr>
              <a:t>because</a:t>
            </a:r>
            <a:r>
              <a:rPr lang="da-DK" sz="2200" dirty="0">
                <a:latin typeface="Courier"/>
                <a:cs typeface="Courier"/>
              </a:rPr>
              <a:t> </a:t>
            </a:r>
            <a:r>
              <a:rPr lang="da-DK" sz="2200" dirty="0" err="1">
                <a:latin typeface="Courier"/>
                <a:cs typeface="Courier"/>
              </a:rPr>
              <a:t>we</a:t>
            </a:r>
            <a:r>
              <a:rPr lang="da-DK" sz="2200" dirty="0">
                <a:latin typeface="Courier"/>
                <a:cs typeface="Courier"/>
              </a:rPr>
              <a:t> </a:t>
            </a:r>
            <a:r>
              <a:rPr lang="da-DK" sz="2200" dirty="0" err="1">
                <a:latin typeface="Courier"/>
                <a:cs typeface="Courier"/>
              </a:rPr>
              <a:t>were</a:t>
            </a:r>
            <a:r>
              <a:rPr lang="da-DK" sz="2200" dirty="0">
                <a:latin typeface="Courier"/>
                <a:cs typeface="Courier"/>
              </a:rPr>
              <a:t> in </a:t>
            </a:r>
            <a:r>
              <a:rPr lang="da-DK" sz="2200" dirty="0" err="1" smtClean="0">
                <a:latin typeface="Courier"/>
                <a:cs typeface="Courier"/>
              </a:rPr>
              <a:t>groups</a:t>
            </a:r>
            <a:r>
              <a:rPr lang="da-DK" sz="2200" dirty="0" smtClean="0">
                <a:latin typeface="Courier"/>
                <a:cs typeface="Courier"/>
              </a:rPr>
              <a:t/>
            </a:r>
            <a:br>
              <a:rPr lang="da-DK" sz="2200" dirty="0" smtClean="0">
                <a:latin typeface="Courier"/>
                <a:cs typeface="Courier"/>
              </a:rPr>
            </a:br>
            <a:r>
              <a:rPr lang="da-DK" sz="2200" dirty="0" smtClean="0">
                <a:latin typeface="Courier"/>
                <a:cs typeface="Courier"/>
              </a:rPr>
              <a:t> </a:t>
            </a:r>
            <a:r>
              <a:rPr lang="da-DK" sz="2200" dirty="0">
                <a:latin typeface="Courier"/>
                <a:cs typeface="Courier"/>
              </a:rPr>
              <a:t>with new new </a:t>
            </a:r>
            <a:r>
              <a:rPr lang="da-DK" sz="2200" dirty="0" err="1">
                <a:latin typeface="Courier"/>
                <a:cs typeface="Courier"/>
              </a:rPr>
              <a:t>people</a:t>
            </a:r>
            <a:r>
              <a:rPr lang="da-DK" sz="2200" dirty="0">
                <a:latin typeface="Courier"/>
                <a:cs typeface="Courier"/>
              </a:rPr>
              <a:t>, </a:t>
            </a:r>
            <a:r>
              <a:rPr lang="da-DK" sz="2200" dirty="0" smtClean="0">
                <a:latin typeface="Courier"/>
                <a:cs typeface="Courier"/>
              </a:rPr>
              <a:t/>
            </a:r>
            <a:br>
              <a:rPr lang="da-DK" sz="2200" dirty="0" smtClean="0">
                <a:latin typeface="Courier"/>
                <a:cs typeface="Courier"/>
              </a:rPr>
            </a:br>
            <a:r>
              <a:rPr lang="da-DK" sz="2200" dirty="0" smtClean="0">
                <a:latin typeface="Courier"/>
                <a:cs typeface="Courier"/>
              </a:rPr>
              <a:t>and </a:t>
            </a:r>
            <a:r>
              <a:rPr lang="da-DK" sz="2200" dirty="0">
                <a:latin typeface="Courier"/>
                <a:cs typeface="Courier"/>
              </a:rPr>
              <a:t>so it </a:t>
            </a:r>
            <a:r>
              <a:rPr lang="da-DK" sz="2200" dirty="0" err="1">
                <a:latin typeface="Courier"/>
                <a:cs typeface="Courier"/>
              </a:rPr>
              <a:t>was</a:t>
            </a:r>
            <a:r>
              <a:rPr lang="da-DK" sz="2200" dirty="0">
                <a:latin typeface="Courier"/>
                <a:cs typeface="Courier"/>
              </a:rPr>
              <a:t> a </a:t>
            </a:r>
            <a:r>
              <a:rPr lang="da-DK" sz="2200" dirty="0" err="1">
                <a:latin typeface="Courier"/>
                <a:cs typeface="Courier"/>
              </a:rPr>
              <a:t>little</a:t>
            </a:r>
            <a:r>
              <a:rPr lang="da-DK" sz="2200" dirty="0">
                <a:latin typeface="Courier"/>
                <a:cs typeface="Courier"/>
              </a:rPr>
              <a:t> </a:t>
            </a:r>
            <a:r>
              <a:rPr lang="da-DK" sz="2200" dirty="0" err="1" smtClean="0">
                <a:latin typeface="Courier"/>
                <a:cs typeface="Courier"/>
              </a:rPr>
              <a:t>hard</a:t>
            </a:r>
            <a:r>
              <a:rPr lang="da-DK" sz="2200" dirty="0" smtClean="0">
                <a:latin typeface="Courier"/>
                <a:cs typeface="Courier"/>
              </a:rPr>
              <a:t/>
            </a:r>
            <a:br>
              <a:rPr lang="da-DK" sz="2200" dirty="0" smtClean="0">
                <a:latin typeface="Courier"/>
                <a:cs typeface="Courier"/>
              </a:rPr>
            </a:br>
            <a:r>
              <a:rPr lang="da-DK" sz="2200" dirty="0" smtClean="0">
                <a:latin typeface="Courier"/>
                <a:cs typeface="Courier"/>
              </a:rPr>
              <a:t> </a:t>
            </a:r>
            <a:r>
              <a:rPr lang="da-DK" sz="2200" dirty="0">
                <a:latin typeface="Courier"/>
                <a:cs typeface="Courier"/>
              </a:rPr>
              <a:t>to just </a:t>
            </a:r>
            <a:r>
              <a:rPr lang="da-DK" sz="2200" dirty="0" err="1">
                <a:latin typeface="Courier"/>
                <a:cs typeface="Courier"/>
              </a:rPr>
              <a:t>say</a:t>
            </a:r>
            <a:r>
              <a:rPr lang="da-DK" sz="2200" dirty="0">
                <a:latin typeface="Courier"/>
                <a:cs typeface="Courier"/>
              </a:rPr>
              <a:t> </a:t>
            </a:r>
            <a:r>
              <a:rPr lang="da-DK" sz="2200" dirty="0" err="1">
                <a:latin typeface="Courier"/>
                <a:cs typeface="Courier"/>
              </a:rPr>
              <a:t>what</a:t>
            </a:r>
            <a:r>
              <a:rPr lang="da-DK" sz="2200" dirty="0">
                <a:latin typeface="Courier"/>
                <a:cs typeface="Courier"/>
              </a:rPr>
              <a:t> </a:t>
            </a:r>
            <a:r>
              <a:rPr lang="da-DK" sz="2200" dirty="0" err="1">
                <a:latin typeface="Courier"/>
                <a:cs typeface="Courier"/>
              </a:rPr>
              <a:t>came</a:t>
            </a:r>
            <a:r>
              <a:rPr lang="da-DK" sz="2200" dirty="0">
                <a:latin typeface="Courier"/>
                <a:cs typeface="Courier"/>
              </a:rPr>
              <a:t> to </a:t>
            </a:r>
            <a:r>
              <a:rPr lang="da-DK" sz="2200" dirty="0" smtClean="0">
                <a:latin typeface="Courier"/>
                <a:cs typeface="Courier"/>
              </a:rPr>
              <a:t>mind”</a:t>
            </a:r>
            <a:r>
              <a:rPr lang="da-DK" sz="2200" dirty="0"/>
              <a:t/>
            </a:r>
            <a:br>
              <a:rPr lang="da-DK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0661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gstock-Milestone-Concept--7024635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2" b="15862"/>
          <a:stretch>
            <a:fillRect/>
          </a:stretch>
        </p:blipFill>
        <p:spPr>
          <a:xfrm>
            <a:off x="1463040" y="1428934"/>
            <a:ext cx="6196405" cy="42941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728834"/>
            <a:ext cx="6196405" cy="324597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merican Typewriter"/>
                <a:cs typeface="American Typewriter"/>
              </a:rPr>
              <a:t>Evaluering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latin typeface="Courier"/>
                <a:cs typeface="Courier"/>
              </a:rPr>
              <a:t>- </a:t>
            </a:r>
            <a:r>
              <a:rPr lang="en-US" sz="2000" dirty="0" err="1" smtClean="0">
                <a:latin typeface="Courier"/>
                <a:cs typeface="Courier"/>
              </a:rPr>
              <a:t>evaluering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af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deres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produkter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- </a:t>
            </a:r>
            <a:r>
              <a:rPr lang="en-US" sz="2000" dirty="0" err="1" smtClean="0">
                <a:latin typeface="Courier"/>
                <a:cs typeface="Courier"/>
              </a:rPr>
              <a:t>sammen</a:t>
            </a:r>
            <a:r>
              <a:rPr lang="en-US" sz="2000" dirty="0" smtClean="0">
                <a:latin typeface="Courier"/>
                <a:cs typeface="Courier"/>
              </a:rPr>
              <a:t> med </a:t>
            </a:r>
            <a:r>
              <a:rPr lang="en-US" sz="2000" dirty="0" err="1" smtClean="0">
                <a:latin typeface="Courier"/>
                <a:cs typeface="Courier"/>
              </a:rPr>
              <a:t>elever</a:t>
            </a:r>
            <a:r>
              <a:rPr lang="en-US" sz="2000" dirty="0" smtClean="0">
                <a:latin typeface="Courier"/>
                <a:cs typeface="Courier"/>
              </a:rPr>
              <a:t/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/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- </a:t>
            </a:r>
            <a:r>
              <a:rPr lang="en-US" sz="2000" dirty="0" err="1" smtClean="0">
                <a:latin typeface="Courier"/>
                <a:cs typeface="Courier"/>
              </a:rPr>
              <a:t>etnografisk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undersøgelse</a:t>
            </a:r>
            <a:r>
              <a:rPr lang="en-US" sz="2000" dirty="0" smtClean="0">
                <a:latin typeface="Courier"/>
                <a:cs typeface="Courier"/>
              </a:rPr>
              <a:t>: feedback </a:t>
            </a:r>
            <a:r>
              <a:rPr lang="en-US" sz="2000" dirty="0" err="1" smtClean="0">
                <a:latin typeface="Courier"/>
                <a:cs typeface="Courier"/>
              </a:rPr>
              <a:t>på</a:t>
            </a:r>
            <a:r>
              <a:rPr lang="en-US" sz="2000" dirty="0" smtClean="0">
                <a:latin typeface="Courier"/>
                <a:cs typeface="Courier"/>
              </a:rPr>
              <a:t>  </a:t>
            </a:r>
            <a:r>
              <a:rPr lang="en-US" sz="2000" dirty="0" err="1" smtClean="0">
                <a:latin typeface="Courier"/>
                <a:cs typeface="Courier"/>
              </a:rPr>
              <a:t>projektet</a:t>
            </a:r>
            <a:endParaRPr lang="en-US" sz="3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8386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4pibjlo.5ogMilestone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b="13650"/>
          <a:stretch>
            <a:fillRect/>
          </a:stretch>
        </p:blipFill>
        <p:spPr>
          <a:xfrm>
            <a:off x="1463040" y="1258611"/>
            <a:ext cx="6309697" cy="44042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247059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Andre </a:t>
            </a:r>
            <a:r>
              <a:rPr lang="en-US" dirty="0" err="1" smtClean="0">
                <a:latin typeface="American Typewriter"/>
                <a:cs typeface="American Typewriter"/>
              </a:rPr>
              <a:t>læreres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br>
              <a:rPr lang="en-US" dirty="0" smtClean="0">
                <a:latin typeface="American Typewriter"/>
                <a:cs typeface="American Typewriter"/>
              </a:rPr>
            </a:br>
            <a:r>
              <a:rPr lang="en-US" dirty="0" smtClean="0">
                <a:latin typeface="American Typewriter"/>
                <a:cs typeface="American Typewriter"/>
              </a:rPr>
              <a:t>engagement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8135" y="2676126"/>
            <a:ext cx="5856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Courier"/>
                <a:cs typeface="Courier"/>
              </a:rPr>
              <a:t>En </a:t>
            </a:r>
            <a:r>
              <a:rPr lang="en-US" sz="2400" dirty="0" err="1" smtClean="0">
                <a:latin typeface="Courier"/>
                <a:cs typeface="Courier"/>
              </a:rPr>
              <a:t>fremtidig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milepæl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bliver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når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andre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hum.lærere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også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mestrer</a:t>
            </a:r>
            <a:r>
              <a:rPr lang="en-US" sz="2400" dirty="0" smtClean="0">
                <a:latin typeface="Courier"/>
                <a:cs typeface="Courier"/>
              </a:rPr>
              <a:t> innovation </a:t>
            </a:r>
            <a:r>
              <a:rPr lang="en-US" sz="2400" dirty="0" err="1" smtClean="0">
                <a:latin typeface="Courier"/>
                <a:cs typeface="Courier"/>
              </a:rPr>
              <a:t>i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deres</a:t>
            </a:r>
            <a:r>
              <a:rPr lang="en-US" sz="2400" dirty="0" smtClean="0">
                <a:latin typeface="Courier"/>
                <a:cs typeface="Courier"/>
              </a:rPr>
              <a:t> fag</a:t>
            </a:r>
          </a:p>
          <a:p>
            <a:endParaRPr lang="en-US" sz="2400" dirty="0" smtClean="0">
              <a:latin typeface="Courier"/>
              <a:cs typeface="Courier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Courier"/>
                <a:cs typeface="Courier"/>
              </a:rPr>
              <a:t>Og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evalueringer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viser</a:t>
            </a:r>
            <a:r>
              <a:rPr lang="en-US" sz="2400" dirty="0" smtClean="0">
                <a:latin typeface="Courier"/>
                <a:cs typeface="Courier"/>
              </a:rPr>
              <a:t> et </a:t>
            </a:r>
            <a:r>
              <a:rPr lang="en-US" sz="2400" dirty="0" err="1" smtClean="0">
                <a:latin typeface="Courier"/>
                <a:cs typeface="Courier"/>
              </a:rPr>
              <a:t>højt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fagligt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udbytte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9287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kærmbillede 2016-09-30 kl. 09.09.13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64" r="-30264"/>
          <a:stretch>
            <a:fillRect/>
          </a:stretch>
        </p:blipFill>
        <p:spPr>
          <a:xfrm>
            <a:off x="180394" y="1837056"/>
            <a:ext cx="5214317" cy="3755192"/>
          </a:xfrm>
        </p:spPr>
      </p:pic>
      <p:pic>
        <p:nvPicPr>
          <p:cNvPr id="5" name="Picture 4" descr="Skærmbillede 2016-09-30 kl. 09.09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91" y="1837056"/>
            <a:ext cx="3416087" cy="3755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5554" y="882057"/>
            <a:ext cx="5090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merican Typewriter"/>
                <a:cs typeface="American Typewriter"/>
              </a:rPr>
              <a:t>Etnografisk</a:t>
            </a:r>
            <a:r>
              <a:rPr lang="en-US" sz="2800" dirty="0" smtClean="0">
                <a:latin typeface="American Typewriter"/>
                <a:cs typeface="American Typewriter"/>
              </a:rPr>
              <a:t> </a:t>
            </a:r>
            <a:r>
              <a:rPr lang="en-US" sz="2800" dirty="0" err="1" smtClean="0">
                <a:latin typeface="American Typewriter"/>
                <a:cs typeface="American Typewriter"/>
              </a:rPr>
              <a:t>undersøgelse</a:t>
            </a:r>
            <a:r>
              <a:rPr lang="en-US" sz="2800" dirty="0" smtClean="0">
                <a:latin typeface="American Typewriter"/>
                <a:cs typeface="American Typewriter"/>
              </a:rPr>
              <a:t> pt. </a:t>
            </a:r>
          </a:p>
          <a:p>
            <a:pPr algn="ctr"/>
            <a:r>
              <a:rPr lang="en-US" sz="2800" dirty="0" smtClean="0">
                <a:latin typeface="American Typewriter"/>
                <a:cs typeface="American Typewriter"/>
              </a:rPr>
              <a:t>– et </a:t>
            </a:r>
            <a:r>
              <a:rPr lang="en-US" sz="2800" dirty="0" err="1" smtClean="0">
                <a:latin typeface="American Typewriter"/>
                <a:cs typeface="American Typewriter"/>
              </a:rPr>
              <a:t>udsnit</a:t>
            </a:r>
            <a:endParaRPr lang="en-US" sz="2800" dirty="0">
              <a:latin typeface="American Typewriter"/>
              <a:cs typeface="American Typewrit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1800" y="1652390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Før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42970" y="1583687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Efter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2057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npåvejenjpg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r="1608"/>
          <a:stretch>
            <a:fillRect/>
          </a:stretch>
        </p:blipFill>
        <p:spPr>
          <a:xfrm>
            <a:off x="1148992" y="1358273"/>
            <a:ext cx="6804976" cy="41630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988" y="2337379"/>
            <a:ext cx="5485480" cy="132512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- </a:t>
            </a:r>
            <a:r>
              <a:rPr lang="en-US" sz="2400" dirty="0" err="1" smtClean="0">
                <a:latin typeface="Courier"/>
                <a:cs typeface="Courier"/>
              </a:rPr>
              <a:t>Risiko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for at den </a:t>
            </a:r>
            <a:r>
              <a:rPr lang="en-US" sz="2400" dirty="0" err="1" smtClean="0">
                <a:latin typeface="Courier"/>
                <a:cs typeface="Courier"/>
              </a:rPr>
              <a:t>faglige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err="1" smtClean="0">
                <a:latin typeface="Courier"/>
                <a:cs typeface="Courier"/>
              </a:rPr>
              <a:t>kvalitet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ikke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er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høj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nok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1226" y="3728043"/>
            <a:ext cx="6279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- </a:t>
            </a:r>
            <a:r>
              <a:rPr lang="en-US" sz="2400" dirty="0" err="1" smtClean="0">
                <a:latin typeface="Courier"/>
                <a:cs typeface="Courier"/>
              </a:rPr>
              <a:t>Risiko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for at der </a:t>
            </a:r>
            <a:r>
              <a:rPr lang="en-US" sz="2400" dirty="0" err="1" smtClean="0">
                <a:latin typeface="Courier"/>
                <a:cs typeface="Courier"/>
              </a:rPr>
              <a:t>ikke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arbejdes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</a:p>
          <a:p>
            <a:pPr algn="ctr"/>
            <a:r>
              <a:rPr lang="en-US" sz="2400" dirty="0" err="1" smtClean="0">
                <a:latin typeface="Courier"/>
                <a:cs typeface="Courier"/>
              </a:rPr>
              <a:t>reelt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innovativt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og</a:t>
            </a:r>
            <a:r>
              <a:rPr lang="en-US" sz="2400" dirty="0" smtClean="0">
                <a:latin typeface="Courier"/>
                <a:cs typeface="Courier"/>
              </a:rPr>
              <a:t> at der </a:t>
            </a:r>
            <a:r>
              <a:rPr lang="en-US" sz="2400" dirty="0" err="1" smtClean="0">
                <a:latin typeface="Courier"/>
                <a:cs typeface="Courier"/>
              </a:rPr>
              <a:t>ikke</a:t>
            </a:r>
            <a:endParaRPr lang="en-US" sz="2400" dirty="0" smtClean="0">
              <a:latin typeface="Courier"/>
              <a:cs typeface="Courier"/>
            </a:endParaRPr>
          </a:p>
          <a:p>
            <a:pPr algn="ctr"/>
            <a:r>
              <a:rPr lang="en-US" sz="2400" dirty="0" err="1" smtClean="0">
                <a:latin typeface="Courier"/>
                <a:cs typeface="Courier"/>
              </a:rPr>
              <a:t>sker</a:t>
            </a:r>
            <a:r>
              <a:rPr lang="en-US" sz="2400" dirty="0" smtClean="0">
                <a:latin typeface="Courier"/>
                <a:cs typeface="Courier"/>
              </a:rPr>
              <a:t> et </a:t>
            </a:r>
            <a:r>
              <a:rPr lang="en-US" sz="2400" dirty="0" err="1" smtClean="0">
                <a:latin typeface="Courier"/>
                <a:cs typeface="Courier"/>
              </a:rPr>
              <a:t>løft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fra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endParaRPr lang="en-US" sz="2400" dirty="0">
              <a:latin typeface="Courier"/>
              <a:cs typeface="Courier"/>
            </a:endParaRPr>
          </a:p>
          <a:p>
            <a:pPr algn="ctr"/>
            <a:r>
              <a:rPr lang="en-US" sz="2400" dirty="0" err="1" smtClean="0">
                <a:latin typeface="Courier"/>
                <a:cs typeface="Courier"/>
              </a:rPr>
              <a:t>varieret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undervisning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0001" y="1306644"/>
            <a:ext cx="3452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merican Typewriter"/>
                <a:cs typeface="American Typewriter"/>
              </a:rPr>
              <a:t>Sten</a:t>
            </a:r>
            <a:r>
              <a:rPr lang="en-US" sz="4000" dirty="0" smtClean="0">
                <a:latin typeface="American Typewriter"/>
                <a:cs typeface="American Typewriter"/>
              </a:rPr>
              <a:t> </a:t>
            </a:r>
            <a:r>
              <a:rPr lang="en-US" sz="4000" dirty="0" err="1" smtClean="0">
                <a:latin typeface="American Typewriter"/>
                <a:cs typeface="American Typewriter"/>
              </a:rPr>
              <a:t>i</a:t>
            </a:r>
            <a:r>
              <a:rPr lang="en-US" sz="4000" dirty="0" smtClean="0">
                <a:latin typeface="American Typewriter"/>
                <a:cs typeface="American Typewriter"/>
              </a:rPr>
              <a:t> </a:t>
            </a:r>
            <a:r>
              <a:rPr lang="en-US" sz="4000" dirty="0" err="1" smtClean="0">
                <a:latin typeface="American Typewriter"/>
                <a:cs typeface="American Typewriter"/>
              </a:rPr>
              <a:t>vejen</a:t>
            </a:r>
            <a:r>
              <a:rPr lang="en-US" sz="4000" dirty="0" smtClean="0">
                <a:latin typeface="American Typewriter"/>
                <a:cs typeface="American Typewriter"/>
              </a:rPr>
              <a:t>…</a:t>
            </a:r>
            <a:endParaRPr lang="en-US" sz="4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34200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236</TotalTime>
  <Words>272</Words>
  <Application>Microsoft Macintosh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Vision Board</vt:lpstr>
      <vt:lpstr>Vision:</vt:lpstr>
      <vt:lpstr>Værdi for hvem?</vt:lpstr>
      <vt:lpstr>Et egentlig innovativt  projekt startes op </vt:lpstr>
      <vt:lpstr>Nye roller til lærere og elever - at få eleverne til  at kaste sig ud i arbejdet  Citat Katrine 2se2: “at first it was a little hard to be creative because we were in groups  with new new people,  and so it was a little hard  to just say what came to mind” </vt:lpstr>
      <vt:lpstr>Evaluering  - evaluering af deres produkter - sammen med elever  - etnografisk undersøgelse: feedback på  projektet</vt:lpstr>
      <vt:lpstr>Andre læreres  engagement</vt:lpstr>
      <vt:lpstr>PowerPoint Presentation</vt:lpstr>
      <vt:lpstr>- Risiko for at den faglige  kvalitet ikke er høj nok</vt:lpstr>
      <vt:lpstr>Kollegers og egne forbehold for udbytte, anvendelighed og lærerrolle i innovations- processen</vt:lpstr>
      <vt:lpstr>Ledelse - villige til at afsætte midler til projekt  - tillid til os  &amp; kolleger - på sigt en åbenhed overfor innovation</vt:lpstr>
      <vt:lpstr>Vi skal facilitere at lærerne på Marselisborg bliver entreprenante i innovationsarbejde</vt:lpstr>
      <vt:lpstr>Muligheder: - at hum.lærere afprøver samme projekt - og at de ultimativt kan finde nye, lignende projekter </vt:lpstr>
      <vt:lpstr>Vision</vt:lpstr>
    </vt:vector>
  </TitlesOfParts>
  <Company>Marselisborg Gymnasium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Board</dc:title>
  <dc:creator>Lise Nedergaard Wich</dc:creator>
  <cp:lastModifiedBy>Lise Nedergaard Wich</cp:lastModifiedBy>
  <cp:revision>21</cp:revision>
  <dcterms:created xsi:type="dcterms:W3CDTF">2016-09-29T12:10:02Z</dcterms:created>
  <dcterms:modified xsi:type="dcterms:W3CDTF">2016-10-03T06:44:48Z</dcterms:modified>
</cp:coreProperties>
</file>