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4.jpeg" ContentType="image/jpeg"/>
  <Override PartName="/ppt/media/image2.png" ContentType="image/png"/>
  <Override PartName="/ppt/media/image3.jpeg" ContentType="image/jpe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da-DK" sz="4400" spc="-1">
                <a:latin typeface="Arial"/>
              </a:rPr>
              <a:t>Klik for at redigere titeltekstens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da-DK" sz="3200" spc="-1">
                <a:latin typeface="Arial"/>
              </a:rPr>
              <a:t>Klik for at redigere dispositionstekstens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da-DK" sz="2800" spc="-1">
                <a:latin typeface="Arial"/>
              </a:rPr>
              <a:t>Andet dispositionsniveau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da-DK" sz="2400" spc="-1">
                <a:latin typeface="Arial"/>
              </a:rPr>
              <a:t>Tredje dispositionsniveau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da-DK" sz="2000" spc="-1">
                <a:latin typeface="Arial"/>
              </a:rPr>
              <a:t>Fjerde dispositionsniveau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da-DK" sz="2000" spc="-1">
                <a:latin typeface="Arial"/>
              </a:rPr>
              <a:t>Femte dispositionsniveau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da-DK" sz="2000" spc="-1">
                <a:latin typeface="Arial"/>
              </a:rPr>
              <a:t>Sjette dispositionsniveau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da-DK" sz="2000" spc="-1">
                <a:latin typeface="Arial"/>
              </a:rPr>
              <a:t>Syvende dispositionsniveau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da-DK" sz="1400" spc="-1">
                <a:latin typeface="Times New Roman"/>
              </a:rPr>
              <a:t>&lt;dato/klokkeslæt&gt;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da-DK" sz="1400" spc="-1">
                <a:latin typeface="Times New Roman"/>
              </a:rPr>
              <a:t>&lt;sidefod&gt;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2D1FA562-8067-4FB8-9A86-CF3759D1A362}" type="slidenum">
              <a:rPr lang="da-DK" sz="1400" spc="-1">
                <a:latin typeface="Times New Roman"/>
              </a:rPr>
              <a:t>&lt;nummer&gt;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da-DK" sz="4400" spc="-1">
                <a:latin typeface="Arial"/>
              </a:rPr>
              <a:t>Problemstilling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825920"/>
            <a:ext cx="9360000" cy="4916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da-DK" sz="1500" spc="-1">
                <a:latin typeface="Arial"/>
              </a:rPr>
              <a:t>Definitionen på innovation</a:t>
            </a:r>
            <a:endParaRPr/>
          </a:p>
          <a:p>
            <a:pPr marL="457200" indent="-2286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da-DK" sz="1500" spc="-1">
                <a:latin typeface="Arial"/>
              </a:rPr>
              <a:t>At opfinde noget helt nyt, der aldrig er set før – sker sjældent</a:t>
            </a:r>
            <a:endParaRPr/>
          </a:p>
          <a:p>
            <a:pPr marL="457200" indent="-2286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da-DK" sz="1500" spc="-1">
                <a:latin typeface="Arial"/>
              </a:rPr>
              <a:t>At optimere noget allerede eksisterende – den mest udbredte form for innovation</a:t>
            </a:r>
            <a:endParaRPr/>
          </a:p>
          <a:p>
            <a:endParaRPr/>
          </a:p>
          <a:p>
            <a:r>
              <a:rPr b="1" lang="da-DK" sz="1500" spc="-1">
                <a:latin typeface="Arial"/>
              </a:rPr>
              <a:t>Opgavens problemstilling</a:t>
            </a:r>
            <a:endParaRPr/>
          </a:p>
          <a:p>
            <a:r>
              <a:rPr lang="da-DK" sz="1500" spc="-1">
                <a:latin typeface="Arial"/>
              </a:rPr>
              <a:t>En innovation skal skabe værdi, ellers er det ikke en innovation. Derfor er det ikke ligegyldigt, hvilket afsæt man vælger i udviklingen af en bedre løsning.</a:t>
            </a:r>
            <a:endParaRPr/>
          </a:p>
          <a:p>
            <a:endParaRPr/>
          </a:p>
          <a:p>
            <a:r>
              <a:rPr lang="da-DK" sz="1500" spc="-1">
                <a:latin typeface="Arial"/>
              </a:rPr>
              <a:t>Innovations- og entreprenørskabsundervisning tager generelt afsæt i</a:t>
            </a:r>
            <a:endParaRPr/>
          </a:p>
          <a:p>
            <a:pPr marL="457200" indent="-228600">
              <a:buClr>
                <a:srgbClr val="ffffff"/>
              </a:buClr>
              <a:buFont typeface="StarSymbol"/>
              <a:buAutoNum type="arabicParenR"/>
            </a:pPr>
            <a:r>
              <a:rPr lang="da-DK" sz="1500" spc="-1">
                <a:latin typeface="Arial"/>
              </a:rPr>
              <a:t>et præsenteret problem, som eleverne skal finde løsninger på</a:t>
            </a:r>
            <a:endParaRPr/>
          </a:p>
          <a:p>
            <a:pPr marL="457200" indent="-228600">
              <a:buClr>
                <a:srgbClr val="ffffff"/>
              </a:buClr>
              <a:buFont typeface="StarSymbol"/>
              <a:buAutoNum type="arabicParenR"/>
            </a:pPr>
            <a:r>
              <a:rPr lang="da-DK" sz="1500" spc="-1">
                <a:latin typeface="Arial"/>
              </a:rPr>
              <a:t>eleverne skal selv levere problemer, som de skal udvikle løsninger til </a:t>
            </a:r>
            <a:endParaRPr/>
          </a:p>
          <a:p>
            <a:endParaRPr/>
          </a:p>
          <a:p>
            <a:r>
              <a:rPr b="1" lang="da-DK" sz="1500" spc="-1">
                <a:latin typeface="Arial"/>
              </a:rPr>
              <a:t>Udfordringen</a:t>
            </a:r>
            <a:r>
              <a:rPr lang="da-DK" sz="1500" spc="-1">
                <a:latin typeface="Arial"/>
              </a:rPr>
              <a:t> findes i punkt 2. </a:t>
            </a:r>
            <a:endParaRPr/>
          </a:p>
          <a:p>
            <a:r>
              <a:rPr lang="da-DK" sz="1500" spc="-1">
                <a:latin typeface="Arial"/>
              </a:rPr>
              <a:t>Det kræver forudsætninger at levere et interessant problem, hvor løsningen er en innovation, der skaber værdi for andre.</a:t>
            </a:r>
            <a:endParaRPr/>
          </a:p>
          <a:p>
            <a:endParaRPr/>
          </a:p>
          <a:p>
            <a:r>
              <a:rPr b="1" lang="da-DK" sz="1500" spc="-1">
                <a:latin typeface="Arial"/>
              </a:rPr>
              <a:t>Påstand</a:t>
            </a:r>
            <a:endParaRPr/>
          </a:p>
          <a:p>
            <a:r>
              <a:rPr lang="da-DK" sz="1500" spc="-1">
                <a:latin typeface="Arial"/>
              </a:rPr>
              <a:t>Man kan træne elevernes evne til at have øje for, hvad der ikke fungerer optimalt og derfor kan forbedres.</a:t>
            </a:r>
            <a:endParaRPr/>
          </a:p>
          <a:p>
            <a:endParaRPr/>
          </a:p>
          <a:p>
            <a:r>
              <a:rPr b="1" lang="da-DK" sz="1500" spc="-1">
                <a:latin typeface="Arial"/>
              </a:rPr>
              <a:t>Opgaveformulering</a:t>
            </a:r>
            <a:r>
              <a:rPr lang="da-DK" sz="1500" spc="-1">
                <a:latin typeface="Arial"/>
              </a:rPr>
              <a:t> </a:t>
            </a:r>
            <a:endParaRPr/>
          </a:p>
          <a:p>
            <a:r>
              <a:rPr lang="da-DK" sz="1500" spc="-1">
                <a:latin typeface="Arial"/>
              </a:rPr>
              <a:t>Undersøg om der er personer og professioner, der har erfaring med denne form for træning. Design ud fra dette øvelser, der kan bruges i faget innovation på hhx. Øvelser der træner elevernes evner til at undersøge og stille spørgsmålstegn ved verdens og tingenes tilstand. Med det formål at udvikle mere optimale løsninger.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a-DK" sz="6600" spc="-1">
                <a:latin typeface="Arial"/>
              </a:rPr>
              <a:t>Vision board</a:t>
            </a:r>
            <a:endParaRPr/>
          </a:p>
        </p:txBody>
      </p:sp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504360" y="1690560"/>
            <a:ext cx="9071640" cy="5509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a-DK" sz="4400" spc="-1">
                <a:latin typeface="Arial"/>
              </a:rPr>
              <a:t>Design af øvelsen:</a:t>
            </a:r>
            <a:r>
              <a:rPr b="1" lang="da-DK" sz="6600" spc="-1">
                <a:latin typeface="Arial"/>
              </a:rPr>
              <a:t> Hvorfor?</a:t>
            </a:r>
            <a:endParaRPr/>
          </a:p>
        </p:txBody>
      </p:sp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1104480" y="2376000"/>
            <a:ext cx="7869960" cy="438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Application>LibreOffice/5.0.1.2$Windows_x86 LibreOffice_project/81898c9f5c0d43f3473ba111d7b351050be20261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2016-10-02T08:49:37Z</dcterms:created>
  <dc:language>da-DK</dc:language>
  <dcterms:modified xsi:type="dcterms:W3CDTF">2016-10-02T12:52:47Z</dcterms:modified>
  <cp:revision>2</cp:revision>
</cp:coreProperties>
</file>