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4" r:id="rId11"/>
    <p:sldId id="268" r:id="rId12"/>
    <p:sldId id="266" r:id="rId13"/>
    <p:sldId id="263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81" autoAdjust="0"/>
  </p:normalViewPr>
  <p:slideViewPr>
    <p:cSldViewPr snapToObjects="1"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9E117-FCD7-4D28-962B-942AB5AAD017}" type="datetimeFigureOut">
              <a:rPr lang="da-DK" smtClean="0"/>
              <a:t>03-10-2016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8C36B-9E4A-411E-A91F-F27A926369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00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C36B-9E4A-411E-A91F-F27A9263697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239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C36B-9E4A-411E-A91F-F27A9263697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125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Studerende på modul 9,</a:t>
            </a:r>
            <a:r>
              <a:rPr lang="da-DK" baseline="0" dirty="0" smtClean="0"/>
              <a:t> sygepleje</a:t>
            </a:r>
          </a:p>
          <a:p>
            <a:r>
              <a:rPr lang="da-DK" baseline="0" dirty="0" smtClean="0"/>
              <a:t>Modul 9 = teorimodul med højt abstraktionsniveau (Kultur og etik, filosofisk sygeplejelitteratur om magt, eksistentiel omsorg), Krav om træning af </a:t>
            </a:r>
            <a:r>
              <a:rPr lang="da-DK" baseline="0" dirty="0" err="1" smtClean="0"/>
              <a:t>refelksion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Wackerhausen</a:t>
            </a:r>
            <a:r>
              <a:rPr lang="da-DK" baseline="0" dirty="0" smtClean="0"/>
              <a:t>) og med ny </a:t>
            </a:r>
            <a:r>
              <a:rPr lang="da-DK" baseline="0" dirty="0" err="1" smtClean="0"/>
              <a:t>udprøvning</a:t>
            </a:r>
            <a:r>
              <a:rPr lang="da-DK" baseline="0" dirty="0" smtClean="0"/>
              <a:t>: udarbejdelse af 1 gruppeprojekt med kriterier og mål sammenligneligt med BA og med individuel mundtlig eksamination.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C36B-9E4A-411E-A91F-F27A9263697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685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C36B-9E4A-411E-A91F-F27A9263697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87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Der er helt klart sammenhæng mellem</a:t>
            </a:r>
            <a:r>
              <a:rPr lang="da-DK" baseline="0" dirty="0" smtClean="0"/>
              <a:t> vejlederens bevidste anvendelse af styrkerammen i vejledningen og de studerendes tilbagemelding om meningsfuldheden. De som ikke oplever styrkerne sat i spil </a:t>
            </a:r>
            <a:r>
              <a:rPr lang="da-DK" baseline="0" dirty="0" err="1" smtClean="0"/>
              <a:t>ifht</a:t>
            </a:r>
            <a:r>
              <a:rPr lang="da-DK" baseline="0" dirty="0" smtClean="0"/>
              <a:t>. proces og samarbejde i højere grad at stå uforstående overfor, hvad det nye egentlig er, bortset fra at de ikke har kunnet vælge </a:t>
            </a:r>
            <a:r>
              <a:rPr lang="da-DK" baseline="0" dirty="0" err="1" smtClean="0"/>
              <a:t>clusters</a:t>
            </a:r>
            <a:r>
              <a:rPr lang="da-DK" baseline="0" dirty="0" smtClean="0"/>
              <a:t> selv.  </a:t>
            </a:r>
          </a:p>
          <a:p>
            <a:r>
              <a:rPr lang="da-DK" baseline="0" dirty="0" smtClean="0"/>
              <a:t>(Skal vi nævne det???</a:t>
            </a:r>
            <a:r>
              <a:rPr lang="da-DK" baseline="0" dirty="0" smtClean="0">
                <a:sym typeface="Wingdings" panose="05000000000000000000" pitchFamily="2" charset="2"/>
              </a:rPr>
              <a:t>)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C36B-9E4A-411E-A91F-F27A9263697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572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Vores erfaringer</a:t>
            </a:r>
            <a:r>
              <a:rPr lang="da-DK" baseline="0" dirty="0" smtClean="0"/>
              <a:t> er, at styrketesten giver os en meget positiv og konstruktiv ramme at facilitere gruppeproces og fagligt fokus ud fra (– skal det med???)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C36B-9E4A-411E-A91F-F27A9263697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208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395C-D4ED-4221-98F7-8978E6ABD097}" type="datetime1">
              <a:rPr lang="da-DK" smtClean="0"/>
              <a:t>03-10-2016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573A-BB55-4DE5-83FF-2E7167CD1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CECD-1822-4BAE-9E4A-A784188DAB53}" type="datetime1">
              <a:rPr lang="da-DK" smtClean="0"/>
              <a:t>03-10-2016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7D4C-DEC6-4674-840F-95A26E9DFD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0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5518-1266-4C2A-A568-91E575DE9C52}" type="datetime1">
              <a:rPr lang="da-DK" smtClean="0"/>
              <a:t>03-10-2016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7D4C-DEC6-4674-840F-95A26E9DFD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01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E4D-6376-47FA-8DBC-D4DEF02E7478}" type="datetime1">
              <a:rPr lang="da-DK" smtClean="0"/>
              <a:t>03-10-2016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7D4C-DEC6-4674-840F-95A26E9DFD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507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9853-9CF8-4605-9E05-0146AAE4AA71}" type="datetime1">
              <a:rPr lang="da-DK" smtClean="0"/>
              <a:t>03-10-2016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7D4C-DEC6-4674-840F-95A26E9DFD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608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DB66-6BBA-4853-B8DF-C073D5E582FD}" type="datetime1">
              <a:rPr lang="da-DK" smtClean="0"/>
              <a:t>03-10-2016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7D4C-DEC6-4674-840F-95A26E9DFD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153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3E7C-0F2D-4038-A924-947C49E12507}" type="datetime1">
              <a:rPr lang="da-DK" smtClean="0"/>
              <a:t>03-10-2016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7D4C-DEC6-4674-840F-95A26E9DFD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511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98E8-BB94-4AE3-A3F8-1036117E4E08}" type="datetime1">
              <a:rPr lang="da-DK" smtClean="0"/>
              <a:t>03-10-2016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7D4C-DEC6-4674-840F-95A26E9DFD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22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66BA-AB85-441A-B6CB-0F1EEA5E1C9A}" type="datetime1">
              <a:rPr lang="da-DK" smtClean="0"/>
              <a:t>03-10-2016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7D4C-DEC6-4674-840F-95A26E9DFD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07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4D88-39D5-4C21-9BBA-5CC46E3D8D78}" type="datetime1">
              <a:rPr lang="da-DK" smtClean="0"/>
              <a:t>03-10-2016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7D4C-DEC6-4674-840F-95A26E9DFD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019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0C46-A9DF-4F6C-AE4E-EEE66B62D57F}" type="datetime1">
              <a:rPr lang="da-DK" smtClean="0"/>
              <a:t>03-10-2016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7D4C-DEC6-4674-840F-95A26E9DFD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345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842F6-BC5E-43B1-B0F3-3634232C2912}" type="datetime1">
              <a:rPr lang="da-DK" smtClean="0"/>
              <a:t>03-10-2016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Lone Hansen &amp; Merete Drachmann/ UCL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7D4C-DEC6-4674-840F-95A26E9DFD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76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Metode til etnografisk undersøgelse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C:\Users\LOHA8320\Desktop\AL_bud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5" y="499393"/>
            <a:ext cx="4392488" cy="16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20" y="3903438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52093" y="6356350"/>
            <a:ext cx="2895600" cy="365125"/>
          </a:xfrm>
        </p:spPr>
        <p:txBody>
          <a:bodyPr/>
          <a:lstStyle/>
          <a:p>
            <a:r>
              <a:rPr lang="da-DK" dirty="0" smtClean="0">
                <a:solidFill>
                  <a:schemeClr val="accent6"/>
                </a:solidFill>
              </a:rPr>
              <a:t>Lone Hansen &amp; Merete Drachmann/ UCL</a:t>
            </a:r>
            <a:endParaRPr lang="da-DK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                   </a:t>
            </a:r>
            <a:r>
              <a:rPr lang="da-DK" sz="3600" dirty="0" smtClean="0"/>
              <a:t>Den didaktiske samtale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I lyset af erfaringer og </a:t>
            </a:r>
            <a:r>
              <a:rPr lang="da-DK" dirty="0" err="1" smtClean="0"/>
              <a:t>pbga</a:t>
            </a:r>
            <a:r>
              <a:rPr lang="da-DK" dirty="0" smtClean="0"/>
              <a:t>. Litteratur om ”</a:t>
            </a:r>
            <a:r>
              <a:rPr lang="da-DK" dirty="0" err="1" smtClean="0"/>
              <a:t>Character</a:t>
            </a:r>
            <a:r>
              <a:rPr lang="da-DK" dirty="0" smtClean="0"/>
              <a:t> </a:t>
            </a:r>
            <a:r>
              <a:rPr lang="da-DK" dirty="0" err="1" smtClean="0"/>
              <a:t>Strengths</a:t>
            </a:r>
            <a:r>
              <a:rPr lang="da-DK" dirty="0" smtClean="0"/>
              <a:t>”, synes Styrkebaseret </a:t>
            </a:r>
            <a:r>
              <a:rPr lang="da-DK" dirty="0"/>
              <a:t>tilgang til sen </a:t>
            </a:r>
            <a:r>
              <a:rPr lang="da-DK" dirty="0" err="1"/>
              <a:t>clusterdannelse</a:t>
            </a:r>
            <a:r>
              <a:rPr lang="da-DK" dirty="0"/>
              <a:t> og ramme for vejledning </a:t>
            </a:r>
            <a:r>
              <a:rPr lang="da-DK" dirty="0" smtClean="0"/>
              <a:t>at have en positiv </a:t>
            </a:r>
            <a:r>
              <a:rPr lang="da-DK" dirty="0" err="1" smtClean="0"/>
              <a:t>efffekt</a:t>
            </a:r>
            <a:r>
              <a:rPr lang="da-DK" dirty="0" smtClean="0"/>
              <a:t> </a:t>
            </a:r>
            <a:r>
              <a:rPr lang="da-DK" dirty="0" err="1" smtClean="0"/>
              <a:t>ifht</a:t>
            </a:r>
            <a:r>
              <a:rPr lang="da-DK" dirty="0" smtClean="0"/>
              <a:t>. at nedtone </a:t>
            </a:r>
            <a:r>
              <a:rPr lang="da-DK" dirty="0"/>
              <a:t>frustrationer over </a:t>
            </a:r>
            <a:r>
              <a:rPr lang="da-DK" dirty="0" err="1" smtClean="0"/>
              <a:t>clustersammensætning</a:t>
            </a:r>
            <a:r>
              <a:rPr lang="da-DK" dirty="0" smtClean="0"/>
              <a:t>, fordi det giver en tryghed for de studerende,  at de ved, de sammensat således, at de hver spiller en særlig rolle i at proces og produkt lykkes</a:t>
            </a:r>
          </a:p>
          <a:p>
            <a:endParaRPr lang="da-DK" dirty="0"/>
          </a:p>
          <a:p>
            <a:r>
              <a:rPr lang="da-DK" dirty="0"/>
              <a:t>At Styrkebaseret tilgang vil kunne fremme </a:t>
            </a:r>
            <a:r>
              <a:rPr lang="da-DK" dirty="0" err="1"/>
              <a:t>clusteret</a:t>
            </a:r>
            <a:r>
              <a:rPr lang="da-DK" dirty="0"/>
              <a:t> som en tryg og konstruktiv </a:t>
            </a:r>
            <a:r>
              <a:rPr lang="da-DK" dirty="0" err="1"/>
              <a:t>setting</a:t>
            </a:r>
            <a:r>
              <a:rPr lang="da-DK" dirty="0"/>
              <a:t> at være og lære i med højere trivsel og bedre faglig præstation til følge 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Anvendelsen af en defineret ”ramme” giver en konstruktiv transparens, så fokus i proces og produkt optimeres -&gt; nedtoner uklarhed og ”støj” 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296267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26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                       Den </a:t>
            </a:r>
            <a:r>
              <a:rPr lang="da-DK" dirty="0"/>
              <a:t>didaktiske samtale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2962672" cy="11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Vurdering af aktionen med taksonomien for entreprenørskab:</a:t>
            </a:r>
          </a:p>
          <a:p>
            <a:pPr lvl="1"/>
            <a:r>
              <a:rPr lang="da-DK" dirty="0" smtClean="0"/>
              <a:t>Aktionen placerer sig som værende et ”skub” på både udvikling af personlig indstilling, kreativitet, omverdens forståelse og handling. Alt sammen indenfor vores professionsfaglige ramme</a:t>
            </a:r>
          </a:p>
          <a:p>
            <a:endParaRPr lang="da-DK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02998"/>
            <a:ext cx="4608512" cy="179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6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                 Bearbejdning</a:t>
            </a:r>
            <a:r>
              <a:rPr lang="da-DK" sz="2200" dirty="0" smtClean="0"/>
              <a:t>… Hvor kloge er vi blevet</a:t>
            </a:r>
            <a:endParaRPr lang="da-DK" sz="2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30114"/>
            <a:ext cx="8229600" cy="4525963"/>
          </a:xfrm>
        </p:spPr>
        <p:txBody>
          <a:bodyPr>
            <a:normAutofit fontScale="32500" lnSpcReduction="20000"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4300" dirty="0" smtClean="0"/>
              <a:t>Styrkebaseret tilgang sætter en positiv ladet diskurs i stud-stud relationerne og  kan bidrage med en konkret positiv ladet egenskabs-retorik til </a:t>
            </a:r>
            <a:r>
              <a:rPr lang="da-DK" sz="4300" dirty="0" err="1" smtClean="0"/>
              <a:t>Clusterdynamik</a:t>
            </a:r>
            <a:r>
              <a:rPr lang="da-DK" sz="4300" dirty="0" smtClean="0"/>
              <a:t> og </a:t>
            </a:r>
            <a:r>
              <a:rPr lang="da-DK" sz="4300" dirty="0" err="1" smtClean="0"/>
              <a:t>feed</a:t>
            </a:r>
            <a:r>
              <a:rPr lang="da-DK" sz="4300" dirty="0" smtClean="0"/>
              <a:t> back</a:t>
            </a:r>
          </a:p>
          <a:p>
            <a:endParaRPr lang="da-DK" sz="4300" dirty="0"/>
          </a:p>
          <a:p>
            <a:r>
              <a:rPr lang="da-DK" sz="4300" dirty="0" smtClean="0"/>
              <a:t>Det virker befordrende på samarbejdet i clustrene og med underviserne, at vi sammen har haft en særlig anledning som afsæt for projektprocessen. Vi må sikre, alle vejledere på modulet er en del af Styrkedagen </a:t>
            </a:r>
            <a:r>
              <a:rPr lang="da-DK" sz="4300" dirty="0" err="1" smtClean="0"/>
              <a:t>fremdrettet</a:t>
            </a:r>
            <a:r>
              <a:rPr lang="da-DK" sz="4300" dirty="0" smtClean="0"/>
              <a:t> </a:t>
            </a:r>
          </a:p>
          <a:p>
            <a:endParaRPr lang="da-DK" sz="4300" dirty="0" smtClean="0"/>
          </a:p>
          <a:p>
            <a:r>
              <a:rPr lang="da-DK" sz="4300" dirty="0" smtClean="0"/>
              <a:t>Fremadrettet må vi overveje, om clustrene bør  dannes tidligere på modulet for at undgå unødig frustration over manglende ”tilhørsforhold” ( – og måske endog tidligere på uddannelsen!?...)</a:t>
            </a:r>
          </a:p>
          <a:p>
            <a:endParaRPr lang="da-DK" sz="4300" dirty="0" smtClean="0"/>
          </a:p>
          <a:p>
            <a:endParaRPr lang="da-DK" sz="4300" dirty="0" smtClean="0"/>
          </a:p>
          <a:p>
            <a:r>
              <a:rPr lang="da-DK" sz="4300" dirty="0" smtClean="0"/>
              <a:t>Det synes nødvendigt, at alle vejledere er klædt på med viden om styrkebaseret tilgang og har kompetencer til at anvende denne viden, for at alle clustre oplever proces- og produktpotentialet , der synes at ligge i et Styrkebaseret vejledningsafsæt</a:t>
            </a:r>
          </a:p>
          <a:p>
            <a:endParaRPr lang="da-DK" sz="4300" dirty="0"/>
          </a:p>
          <a:p>
            <a:r>
              <a:rPr lang="da-DK" sz="4300" dirty="0" smtClean="0"/>
              <a:t>Vi tænker, vi med fordel kan sætte andre ”rammer” i brug i vejledningen, så transparens  </a:t>
            </a:r>
            <a:r>
              <a:rPr lang="da-DK" sz="4300" dirty="0" err="1" smtClean="0"/>
              <a:t>optones</a:t>
            </a:r>
            <a:r>
              <a:rPr lang="da-DK" sz="4300" dirty="0" smtClean="0"/>
              <a:t> og  ”støj” nedtones. Umiddelbart virker Karl Tomms spørgsmålstyper aktuelle samt principper fra </a:t>
            </a:r>
            <a:r>
              <a:rPr lang="da-DK" sz="4300" dirty="0" err="1" smtClean="0"/>
              <a:t>Effectuation</a:t>
            </a:r>
            <a:r>
              <a:rPr lang="da-DK" sz="4300" dirty="0" smtClean="0"/>
              <a:t> </a:t>
            </a:r>
            <a:endParaRPr lang="da-DK" sz="4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313"/>
            <a:ext cx="2124075" cy="157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81" y="5510708"/>
            <a:ext cx="3700686" cy="84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79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Learning in Action…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pic>
        <p:nvPicPr>
          <p:cNvPr id="4" name="Picture 2" descr="C:\Users\LOHA8320\Desktop\støttende le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2063"/>
            <a:ext cx="8229600" cy="432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973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Entreprenørielt paradigme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Kreativ foretagsomhed (+ fagfagligt entreprenørskab)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4925"/>
            <a:ext cx="316835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79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                     Aktionslæring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1. Formulering af problemstilling</a:t>
            </a:r>
          </a:p>
          <a:p>
            <a:r>
              <a:rPr lang="da-DK" dirty="0" smtClean="0"/>
              <a:t>2. Iværksættelse af aktioner.</a:t>
            </a:r>
          </a:p>
          <a:p>
            <a:r>
              <a:rPr lang="da-DK" dirty="0" smtClean="0"/>
              <a:t>3. Observationer af aktioner</a:t>
            </a:r>
          </a:p>
          <a:p>
            <a:r>
              <a:rPr lang="da-DK" dirty="0" smtClean="0"/>
              <a:t>4. Den didaktiske samtale</a:t>
            </a:r>
          </a:p>
          <a:p>
            <a:r>
              <a:rPr lang="da-DK" dirty="0" smtClean="0"/>
              <a:t>5. Bearbejdning 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765"/>
            <a:ext cx="3356251" cy="226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5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                 Problemstilling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sz="2800" dirty="0" smtClean="0"/>
              <a:t>Studerendes gruppeprocesser er ikke konstruktive, </a:t>
            </a:r>
          </a:p>
          <a:p>
            <a:endParaRPr lang="da-DK" sz="2800" dirty="0" smtClean="0"/>
          </a:p>
          <a:p>
            <a:r>
              <a:rPr lang="da-DK" sz="2800" dirty="0" smtClean="0"/>
              <a:t>De ukonstruktive gruppeprocesser har negativ indflydelse på projektprocessen både fagligt og socialt </a:t>
            </a:r>
          </a:p>
          <a:p>
            <a:endParaRPr lang="da-DK" sz="2800" dirty="0" smtClean="0"/>
          </a:p>
          <a:p>
            <a:r>
              <a:rPr lang="da-DK" sz="2800" dirty="0" smtClean="0"/>
              <a:t>Studerende og undervisere er resultatorienterede fremfor procesorienterede (</a:t>
            </a:r>
            <a:r>
              <a:rPr lang="da-DK" sz="2800" dirty="0" err="1" smtClean="0"/>
              <a:t>causal</a:t>
            </a:r>
            <a:r>
              <a:rPr lang="da-DK" sz="2800" dirty="0" smtClean="0"/>
              <a:t> kontra </a:t>
            </a:r>
            <a:r>
              <a:rPr lang="da-DK" sz="2800" dirty="0" err="1" smtClean="0"/>
              <a:t>effektuel</a:t>
            </a:r>
            <a:r>
              <a:rPr lang="da-DK" sz="2800" dirty="0" smtClean="0"/>
              <a:t> tænkning)</a:t>
            </a:r>
          </a:p>
          <a:p>
            <a:pPr marL="0" indent="0">
              <a:buNone/>
            </a:pPr>
            <a:endParaRPr lang="da-DK" sz="2800" dirty="0" smtClean="0"/>
          </a:p>
          <a:p>
            <a:r>
              <a:rPr lang="da-DK" sz="2800" dirty="0" smtClean="0"/>
              <a:t>Begge dele fører til lavt fagligt </a:t>
            </a:r>
            <a:r>
              <a:rPr lang="da-DK" sz="2800" dirty="0" err="1" smtClean="0"/>
              <a:t>outcome</a:t>
            </a:r>
            <a:r>
              <a:rPr lang="da-DK" sz="2800" dirty="0" smtClean="0"/>
              <a:t> og mistrivsel i og med læreprocesser blandt </a:t>
            </a:r>
            <a:r>
              <a:rPr lang="da-DK" dirty="0" smtClean="0"/>
              <a:t>studerende </a:t>
            </a:r>
          </a:p>
          <a:p>
            <a:endParaRPr lang="da-DK" dirty="0"/>
          </a:p>
        </p:txBody>
      </p:sp>
      <p:pic>
        <p:nvPicPr>
          <p:cNvPr id="4" name="Picture 2" descr="C:\Users\LOHA8320\Desktop\støttende le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01208"/>
            <a:ext cx="48965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5" y="116632"/>
            <a:ext cx="2724150" cy="13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1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Iværksættelse af aktioner 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68760"/>
            <a:ext cx="82296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326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      Hypotesen er, at…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Styrkebaseret tilgang kan nedtone frustrationer, der opstår </a:t>
            </a:r>
            <a:r>
              <a:rPr lang="da-DK" dirty="0" err="1" smtClean="0"/>
              <a:t>pbga</a:t>
            </a:r>
            <a:r>
              <a:rPr lang="da-DK" dirty="0" smtClean="0"/>
              <a:t>.”tilfældig” </a:t>
            </a:r>
            <a:r>
              <a:rPr lang="da-DK" dirty="0" err="1" smtClean="0"/>
              <a:t>clustersammensætning</a:t>
            </a:r>
            <a:r>
              <a:rPr lang="da-DK" dirty="0" smtClean="0"/>
              <a:t> og dermed </a:t>
            </a:r>
            <a:r>
              <a:rPr lang="da-DK" dirty="0" err="1" smtClean="0"/>
              <a:t>optone</a:t>
            </a:r>
            <a:r>
              <a:rPr lang="da-DK" dirty="0" smtClean="0"/>
              <a:t> mulighed for fokus på den fagligt og socialt konstruktive projektproces</a:t>
            </a:r>
          </a:p>
          <a:p>
            <a:endParaRPr lang="da-DK" dirty="0" smtClean="0"/>
          </a:p>
          <a:p>
            <a:r>
              <a:rPr lang="da-DK" dirty="0" smtClean="0"/>
              <a:t>Styrkebaseret tilgang vil kunne fremme </a:t>
            </a:r>
            <a:r>
              <a:rPr lang="da-DK" dirty="0" err="1" smtClean="0"/>
              <a:t>clusteret</a:t>
            </a:r>
            <a:r>
              <a:rPr lang="da-DK" dirty="0" smtClean="0"/>
              <a:t> som en tryg og konstruktiv </a:t>
            </a:r>
            <a:r>
              <a:rPr lang="da-DK" dirty="0" err="1" smtClean="0"/>
              <a:t>setting</a:t>
            </a:r>
            <a:r>
              <a:rPr lang="da-DK" dirty="0" smtClean="0"/>
              <a:t> at være og lære i med højere trivsel, højere engagement og bedre faglig præstation til følge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7200"/>
            <a:ext cx="1800200" cy="16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2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Observation af aktioner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2" y="1417638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5" y="30689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4971434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46428"/>
            <a:ext cx="31337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9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Eksempler på aktionens implikation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87110" y="1579418"/>
            <a:ext cx="8229600" cy="47769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5600" b="1" dirty="0" smtClean="0"/>
              <a:t>Dagen inden ”Styrkedagen”:</a:t>
            </a:r>
            <a:endParaRPr lang="da-DK" sz="5600" b="1" dirty="0"/>
          </a:p>
          <a:p>
            <a:r>
              <a:rPr lang="da-DK" sz="5600" dirty="0" smtClean="0"/>
              <a:t>”…det er enormt utrygt, at vi ikke selv har indflydelse på, hvem vi kommer i gruppe med…vi må konstatere, vi ikke har kunnet finde ud af, selv at lave læsegruppe, så tiden indtil vi kommer i de grupper, I bestemmer, har været spildt…og det er frustrerende…” </a:t>
            </a:r>
          </a:p>
          <a:p>
            <a:endParaRPr lang="da-DK" sz="5600" b="1" dirty="0" smtClean="0"/>
          </a:p>
          <a:p>
            <a:pPr marL="0" indent="0">
              <a:buNone/>
            </a:pPr>
            <a:r>
              <a:rPr lang="da-DK" sz="5600" b="1" dirty="0" smtClean="0"/>
              <a:t>På Styrkedagen:</a:t>
            </a:r>
          </a:p>
          <a:p>
            <a:r>
              <a:rPr lang="da-DK" sz="5600" dirty="0" smtClean="0"/>
              <a:t>”Det er altså fedt at være sammen på en anden måde”</a:t>
            </a:r>
          </a:p>
          <a:p>
            <a:r>
              <a:rPr lang="da-DK" sz="5600" dirty="0" smtClean="0"/>
              <a:t>Vi SÅ: Glade, </a:t>
            </a:r>
            <a:r>
              <a:rPr lang="da-DK" sz="5600" dirty="0" err="1" smtClean="0"/>
              <a:t>legnede</a:t>
            </a:r>
            <a:r>
              <a:rPr lang="da-DK" sz="5600" dirty="0" smtClean="0"/>
              <a:t> , grinende  og motiverede  studerende, der engagerede sig i opgaverne , der hjalp hinanden , heppede på hinanden , fog som fandt sammenhold med kampråb og værdipostkort </a:t>
            </a:r>
          </a:p>
          <a:p>
            <a:r>
              <a:rPr lang="da-DK" sz="5600" dirty="0" smtClean="0"/>
              <a:t>Vi oplevede nærværende kommunikation og varm og ægte ”studerende – underviser relationer ” -&gt; vi var sammen om en god dag fyldt med aktivitet og meningsfuldhed </a:t>
            </a:r>
          </a:p>
          <a:p>
            <a:endParaRPr lang="da-DK" sz="5600" dirty="0" smtClean="0"/>
          </a:p>
          <a:p>
            <a:pPr marL="0" indent="0">
              <a:buNone/>
            </a:pPr>
            <a:r>
              <a:rPr lang="da-DK" sz="5600" b="1" dirty="0" smtClean="0"/>
              <a:t>Samtale efter test, Styrkedag og </a:t>
            </a:r>
            <a:r>
              <a:rPr lang="da-DK" sz="5600" b="1" dirty="0" err="1" smtClean="0"/>
              <a:t>Clusterkonstituering</a:t>
            </a:r>
            <a:r>
              <a:rPr lang="da-DK" sz="5600" b="1" dirty="0" smtClean="0"/>
              <a:t>:</a:t>
            </a:r>
            <a:endParaRPr lang="da-DK" sz="5600" dirty="0"/>
          </a:p>
          <a:p>
            <a:r>
              <a:rPr lang="da-DK" sz="5600" dirty="0" smtClean="0"/>
              <a:t>”Hvorfor har vi ikke gjort det her noget før; det giver SÅ god mening og det er </a:t>
            </a:r>
            <a:r>
              <a:rPr lang="da-DK" sz="5600" dirty="0" err="1" smtClean="0"/>
              <a:t>mega</a:t>
            </a:r>
            <a:r>
              <a:rPr lang="da-DK" sz="5600" dirty="0" smtClean="0"/>
              <a:t> spændende, at jeg genkender mig selv i testen…nu ved jeg mere om, hvad jeg byder ind med og hvor jeg skal trække mig…”</a:t>
            </a:r>
          </a:p>
          <a:p>
            <a:endParaRPr lang="da-DK" sz="5600" dirty="0" smtClean="0"/>
          </a:p>
          <a:p>
            <a:r>
              <a:rPr lang="da-DK" sz="5600" dirty="0" smtClean="0"/>
              <a:t>”Det er trygt at vide, det ikke er tilfældigt, hvem vi er i cluster med…jeg synes, vi fokuserer mere på det faglige i stedet for ”gruppefnidder” og det er fedt…”</a:t>
            </a:r>
          </a:p>
          <a:p>
            <a:endParaRPr lang="da-DK" sz="5600" dirty="0" smtClean="0"/>
          </a:p>
          <a:p>
            <a:r>
              <a:rPr lang="da-DK" sz="5600" dirty="0" smtClean="0"/>
              <a:t>”Vores vejleder bruger det ikke … jeg kan ikke se, noget har ændret bortset fra måden at </a:t>
            </a:r>
            <a:r>
              <a:rPr lang="da-DK" sz="5600" dirty="0" err="1" smtClean="0"/>
              <a:t>sammennsætte</a:t>
            </a:r>
            <a:r>
              <a:rPr lang="da-DK" sz="5600" dirty="0" smtClean="0"/>
              <a:t>  grupper på og at vi havde ”den der dag””…”</a:t>
            </a:r>
          </a:p>
          <a:p>
            <a:endParaRPr lang="da-DK" sz="5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6" y="1153497"/>
            <a:ext cx="3168352" cy="85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dirty="0" smtClean="0"/>
              <a:t>                    Eksempler på aktionens implikationer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Ved præsentation af aktionen og baggrunden herfor:</a:t>
            </a:r>
          </a:p>
          <a:p>
            <a:pPr marL="0" indent="0">
              <a:buNone/>
            </a:pPr>
            <a:endParaRPr lang="da-DK" b="1" dirty="0" smtClean="0"/>
          </a:p>
          <a:p>
            <a:r>
              <a:rPr lang="da-DK" dirty="0" smtClean="0"/>
              <a:t>Jeg synes, det lyder spændende og det er relevant, vi gør noget andet end vanligt…” </a:t>
            </a:r>
          </a:p>
          <a:p>
            <a:endParaRPr lang="da-DK" dirty="0" smtClean="0"/>
          </a:p>
          <a:p>
            <a:r>
              <a:rPr lang="da-DK" dirty="0" smtClean="0"/>
              <a:t>”Styrker…og test…hvad er det særlige i det… og hvordan skal jeg kunne gøre noget med det??”</a:t>
            </a:r>
          </a:p>
          <a:p>
            <a:endParaRPr lang="da-DK" dirty="0" smtClean="0"/>
          </a:p>
          <a:p>
            <a:r>
              <a:rPr lang="da-DK" b="1" dirty="0" smtClean="0"/>
              <a:t>Mærke</a:t>
            </a:r>
            <a:r>
              <a:rPr lang="da-DK" dirty="0" smtClean="0"/>
              <a:t>r: ”det må I gerne rode med”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 smtClean="0"/>
              <a:t>Efter </a:t>
            </a:r>
            <a:r>
              <a:rPr lang="da-DK" b="1" dirty="0" err="1" smtClean="0"/>
              <a:t>clusterdannelse</a:t>
            </a:r>
            <a:r>
              <a:rPr lang="da-DK" b="1" dirty="0" smtClean="0"/>
              <a:t> </a:t>
            </a:r>
            <a:r>
              <a:rPr lang="da-DK" b="1" dirty="0" err="1" smtClean="0"/>
              <a:t>pbga</a:t>
            </a:r>
            <a:r>
              <a:rPr lang="da-DK" b="1" dirty="0" smtClean="0"/>
              <a:t>. Styrkedag og test</a:t>
            </a:r>
            <a:r>
              <a:rPr lang="da-DK" dirty="0" smtClean="0"/>
              <a:t>: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”Jeg kan simpelthen ikke se, hvordan jeg skal føre den her styrkefokusering ind i min vejledning…”</a:t>
            </a:r>
          </a:p>
          <a:p>
            <a:endParaRPr lang="da-DK" dirty="0" smtClean="0"/>
          </a:p>
          <a:p>
            <a:r>
              <a:rPr lang="da-DK" b="1" dirty="0" smtClean="0"/>
              <a:t>Mærker</a:t>
            </a:r>
            <a:r>
              <a:rPr lang="da-DK" dirty="0" smtClean="0"/>
              <a:t>: Kollegaer udviser sensitivitet overfor ikke, at vide nok om styrker for at kunne operationaliserer testens og styrkerenes potentiale i individuel og </a:t>
            </a:r>
            <a:r>
              <a:rPr lang="da-DK" dirty="0" err="1" smtClean="0"/>
              <a:t>clusterfacilitering</a:t>
            </a:r>
            <a:r>
              <a:rPr lang="da-DK" dirty="0" smtClean="0"/>
              <a:t> </a:t>
            </a:r>
          </a:p>
          <a:p>
            <a:endParaRPr lang="da-DK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0402"/>
            <a:ext cx="2016225" cy="186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Lone Hansen &amp; Merete Drachmann/ UCL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97410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1117</Words>
  <Application>Microsoft Office PowerPoint</Application>
  <PresentationFormat>Skærmshow (4:3)</PresentationFormat>
  <Paragraphs>117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 - Metode til etnografisk undersøgelse</vt:lpstr>
      <vt:lpstr>Entreprenørielt paradigme</vt:lpstr>
      <vt:lpstr>                      Aktionslæring</vt:lpstr>
      <vt:lpstr>                  Problemstilling</vt:lpstr>
      <vt:lpstr>Iværksættelse af aktioner </vt:lpstr>
      <vt:lpstr>       Hypotesen er, at…</vt:lpstr>
      <vt:lpstr>Observation af aktioner</vt:lpstr>
      <vt:lpstr>Eksempler på aktionens implikation</vt:lpstr>
      <vt:lpstr>                    Eksempler på aktionens implikationer</vt:lpstr>
      <vt:lpstr>                    Den didaktiske samtale</vt:lpstr>
      <vt:lpstr>                       Den didaktiske samtale</vt:lpstr>
      <vt:lpstr>                 Bearbejdning… Hvor kloge er vi blevet</vt:lpstr>
      <vt:lpstr>Learning in Action…</vt:lpstr>
    </vt:vector>
  </TitlesOfParts>
  <Company>University College Lillebælt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Aktionslæring som metode til etnografisk undersøgelse</dc:title>
  <dc:creator>Lone Hansen</dc:creator>
  <cp:lastModifiedBy>Lone Hansen</cp:lastModifiedBy>
  <cp:revision>24</cp:revision>
  <dcterms:created xsi:type="dcterms:W3CDTF">2016-09-29T11:39:58Z</dcterms:created>
  <dcterms:modified xsi:type="dcterms:W3CDTF">2016-10-03T09:09:05Z</dcterms:modified>
</cp:coreProperties>
</file>