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0" r:id="rId4"/>
    <p:sldId id="263" r:id="rId5"/>
    <p:sldId id="265" r:id="rId6"/>
    <p:sldId id="258" r:id="rId7"/>
    <p:sldId id="266" r:id="rId8"/>
    <p:sldId id="267" r:id="rId9"/>
    <p:sldId id="259" r:id="rId10"/>
    <p:sldId id="261" r:id="rId11"/>
    <p:sldId id="262" r:id="rId12"/>
    <p:sldId id="264" r:id="rId13"/>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EBD079-A52D-4F8E-B747-1BA0C7187EBA}" type="datetimeFigureOut">
              <a:rPr lang="da-DK" smtClean="0"/>
              <a:t>28-09-2016</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3317E-1728-4070-AE7D-A9E2E91CC4A2}" type="slidenum">
              <a:rPr lang="da-DK" smtClean="0"/>
              <a:t>‹nr.›</a:t>
            </a:fld>
            <a:endParaRPr lang="da-DK"/>
          </a:p>
        </p:txBody>
      </p:sp>
    </p:spTree>
    <p:extLst>
      <p:ext uri="{BB962C8B-B14F-4D97-AF65-F5344CB8AC3E}">
        <p14:creationId xmlns:p14="http://schemas.microsoft.com/office/powerpoint/2010/main" val="134485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Hvordan får jeg sikret at de studerende</a:t>
            </a:r>
            <a:r>
              <a:rPr lang="da-DK" baseline="0" dirty="0"/>
              <a:t> opnår disse læringsmål og i den proces også oplever at kunne arbejde med deres viden, oplever at være nytænkende og kreative?</a:t>
            </a:r>
            <a:endParaRPr lang="da-DK" dirty="0"/>
          </a:p>
        </p:txBody>
      </p:sp>
      <p:sp>
        <p:nvSpPr>
          <p:cNvPr id="4" name="Pladsholder til slidenummer 3"/>
          <p:cNvSpPr>
            <a:spLocks noGrp="1"/>
          </p:cNvSpPr>
          <p:nvPr>
            <p:ph type="sldNum" sz="quarter" idx="10"/>
          </p:nvPr>
        </p:nvSpPr>
        <p:spPr/>
        <p:txBody>
          <a:bodyPr/>
          <a:lstStyle/>
          <a:p>
            <a:fld id="{4AF3317E-1728-4070-AE7D-A9E2E91CC4A2}" type="slidenum">
              <a:rPr lang="da-DK" smtClean="0"/>
              <a:t>3</a:t>
            </a:fld>
            <a:endParaRPr lang="da-DK"/>
          </a:p>
        </p:txBody>
      </p:sp>
    </p:spTree>
    <p:extLst>
      <p:ext uri="{BB962C8B-B14F-4D97-AF65-F5344CB8AC3E}">
        <p14:creationId xmlns:p14="http://schemas.microsoft.com/office/powerpoint/2010/main" val="2046085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(Er udfordret på tid, da modulet strækker sig over 6 uger og jeg har 15 (12) undervisningstimer på hvert hold, hvor af de sidste 3 timer på hver klasse går til fremlæggelse og feedback)</a:t>
            </a:r>
          </a:p>
          <a:p>
            <a:endParaRPr lang="da-DK" dirty="0"/>
          </a:p>
        </p:txBody>
      </p:sp>
      <p:sp>
        <p:nvSpPr>
          <p:cNvPr id="4" name="Pladsholder til slidenummer 3"/>
          <p:cNvSpPr>
            <a:spLocks noGrp="1"/>
          </p:cNvSpPr>
          <p:nvPr>
            <p:ph type="sldNum" sz="quarter" idx="10"/>
          </p:nvPr>
        </p:nvSpPr>
        <p:spPr/>
        <p:txBody>
          <a:bodyPr/>
          <a:lstStyle/>
          <a:p>
            <a:fld id="{4AF3317E-1728-4070-AE7D-A9E2E91CC4A2}" type="slidenum">
              <a:rPr lang="da-DK" smtClean="0"/>
              <a:t>10</a:t>
            </a:fld>
            <a:endParaRPr lang="da-DK"/>
          </a:p>
        </p:txBody>
      </p:sp>
    </p:spTree>
    <p:extLst>
      <p:ext uri="{BB962C8B-B14F-4D97-AF65-F5344CB8AC3E}">
        <p14:creationId xmlns:p14="http://schemas.microsoft.com/office/powerpoint/2010/main" val="310352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a:p>
        </p:txBody>
      </p:sp>
      <p:sp>
        <p:nvSpPr>
          <p:cNvPr id="4" name="Pladsholder til dato 3"/>
          <p:cNvSpPr>
            <a:spLocks noGrp="1"/>
          </p:cNvSpPr>
          <p:nvPr>
            <p:ph type="dt" sz="half" idx="10"/>
          </p:nvPr>
        </p:nvSpPr>
        <p:spPr/>
        <p:txBody>
          <a:bodyPr/>
          <a:lstStyle/>
          <a:p>
            <a:fld id="{4C893F1A-13DE-4BBE-87D4-26641EC66782}" type="datetimeFigureOut">
              <a:rPr lang="da-DK" smtClean="0"/>
              <a:t>27-09-2016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307367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dato 3"/>
          <p:cNvSpPr>
            <a:spLocks noGrp="1"/>
          </p:cNvSpPr>
          <p:nvPr>
            <p:ph type="dt" sz="half" idx="10"/>
          </p:nvPr>
        </p:nvSpPr>
        <p:spPr/>
        <p:txBody>
          <a:bodyPr/>
          <a:lstStyle/>
          <a:p>
            <a:fld id="{4C893F1A-13DE-4BBE-87D4-26641EC66782}" type="datetimeFigureOut">
              <a:rPr lang="da-DK" smtClean="0"/>
              <a:t>27-09-2016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141235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dato 3"/>
          <p:cNvSpPr>
            <a:spLocks noGrp="1"/>
          </p:cNvSpPr>
          <p:nvPr>
            <p:ph type="dt" sz="half" idx="10"/>
          </p:nvPr>
        </p:nvSpPr>
        <p:spPr/>
        <p:txBody>
          <a:bodyPr/>
          <a:lstStyle/>
          <a:p>
            <a:fld id="{4C893F1A-13DE-4BBE-87D4-26641EC66782}" type="datetimeFigureOut">
              <a:rPr lang="da-DK" smtClean="0"/>
              <a:t>27-09-2016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199591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dato 3"/>
          <p:cNvSpPr>
            <a:spLocks noGrp="1"/>
          </p:cNvSpPr>
          <p:nvPr>
            <p:ph type="dt" sz="half" idx="10"/>
          </p:nvPr>
        </p:nvSpPr>
        <p:spPr/>
        <p:txBody>
          <a:bodyPr/>
          <a:lstStyle/>
          <a:p>
            <a:fld id="{4C893F1A-13DE-4BBE-87D4-26641EC66782}" type="datetimeFigureOut">
              <a:rPr lang="da-DK" smtClean="0"/>
              <a:t>27-09-2016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272634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4C893F1A-13DE-4BBE-87D4-26641EC66782}" type="datetimeFigureOut">
              <a:rPr lang="da-DK" smtClean="0"/>
              <a:t>27-09-2016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3868081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5" name="Pladsholder til dato 4"/>
          <p:cNvSpPr>
            <a:spLocks noGrp="1"/>
          </p:cNvSpPr>
          <p:nvPr>
            <p:ph type="dt" sz="half" idx="10"/>
          </p:nvPr>
        </p:nvSpPr>
        <p:spPr/>
        <p:txBody>
          <a:bodyPr/>
          <a:lstStyle/>
          <a:p>
            <a:fld id="{4C893F1A-13DE-4BBE-87D4-26641EC66782}" type="datetimeFigureOut">
              <a:rPr lang="da-DK" smtClean="0"/>
              <a:t>27-09-2016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14013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7" name="Pladsholder til dato 6"/>
          <p:cNvSpPr>
            <a:spLocks noGrp="1"/>
          </p:cNvSpPr>
          <p:nvPr>
            <p:ph type="dt" sz="half" idx="10"/>
          </p:nvPr>
        </p:nvSpPr>
        <p:spPr/>
        <p:txBody>
          <a:bodyPr/>
          <a:lstStyle/>
          <a:p>
            <a:fld id="{4C893F1A-13DE-4BBE-87D4-26641EC66782}" type="datetimeFigureOut">
              <a:rPr lang="da-DK" smtClean="0"/>
              <a:t>27-09-2016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294032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a:p>
        </p:txBody>
      </p:sp>
      <p:sp>
        <p:nvSpPr>
          <p:cNvPr id="3" name="Pladsholder til dato 2"/>
          <p:cNvSpPr>
            <a:spLocks noGrp="1"/>
          </p:cNvSpPr>
          <p:nvPr>
            <p:ph type="dt" sz="half" idx="10"/>
          </p:nvPr>
        </p:nvSpPr>
        <p:spPr/>
        <p:txBody>
          <a:bodyPr/>
          <a:lstStyle/>
          <a:p>
            <a:fld id="{4C893F1A-13DE-4BBE-87D4-26641EC66782}" type="datetimeFigureOut">
              <a:rPr lang="da-DK" smtClean="0"/>
              <a:t>27-09-2016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153900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C893F1A-13DE-4BBE-87D4-26641EC66782}" type="datetimeFigureOut">
              <a:rPr lang="da-DK" smtClean="0"/>
              <a:t>27-09-2016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482629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4C893F1A-13DE-4BBE-87D4-26641EC66782}" type="datetimeFigureOut">
              <a:rPr lang="da-DK" smtClean="0"/>
              <a:t>27-09-2016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38111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4C893F1A-13DE-4BBE-87D4-26641EC66782}" type="datetimeFigureOut">
              <a:rPr lang="da-DK" smtClean="0"/>
              <a:t>27-09-2016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4A66FDC1-47E4-4713-8BDA-DDACB319F56E}" type="slidenum">
              <a:rPr lang="da-DK" smtClean="0"/>
              <a:t>‹nr.›</a:t>
            </a:fld>
            <a:endParaRPr lang="da-DK"/>
          </a:p>
        </p:txBody>
      </p:sp>
    </p:spTree>
    <p:extLst>
      <p:ext uri="{BB962C8B-B14F-4D97-AF65-F5344CB8AC3E}">
        <p14:creationId xmlns:p14="http://schemas.microsoft.com/office/powerpoint/2010/main" val="56661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93F1A-13DE-4BBE-87D4-26641EC66782}" type="datetimeFigureOut">
              <a:rPr lang="da-DK" smtClean="0"/>
              <a:t>27-09-2016</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6FDC1-47E4-4713-8BDA-DDACB319F56E}" type="slidenum">
              <a:rPr lang="da-DK" smtClean="0"/>
              <a:t>‹nr.›</a:t>
            </a:fld>
            <a:endParaRPr lang="da-DK"/>
          </a:p>
        </p:txBody>
      </p:sp>
    </p:spTree>
    <p:extLst>
      <p:ext uri="{BB962C8B-B14F-4D97-AF65-F5344CB8AC3E}">
        <p14:creationId xmlns:p14="http://schemas.microsoft.com/office/powerpoint/2010/main" val="1196214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3337095"/>
          </a:xfrm>
        </p:spPr>
        <p:txBody>
          <a:bodyPr>
            <a:normAutofit/>
          </a:bodyPr>
          <a:lstStyle/>
          <a:p>
            <a:r>
              <a:rPr lang="da-DK" sz="4900" dirty="0"/>
              <a:t>Visuel præsentation</a:t>
            </a:r>
            <a:br>
              <a:rPr lang="da-DK" sz="4900" dirty="0"/>
            </a:br>
            <a:r>
              <a:rPr lang="da-DK" sz="3200" dirty="0"/>
              <a:t>2. kursusgang: Onsdag d.5/10 &amp; torsdag d. 6/10 -2016</a:t>
            </a:r>
            <a:br>
              <a:rPr lang="da-DK" sz="3200" dirty="0"/>
            </a:br>
            <a:br>
              <a:rPr lang="da-DK" sz="2700" dirty="0"/>
            </a:br>
            <a:br>
              <a:rPr lang="da-DK" sz="2700" dirty="0"/>
            </a:br>
            <a:endParaRPr lang="da-DK" sz="2700" dirty="0"/>
          </a:p>
        </p:txBody>
      </p:sp>
      <p:sp>
        <p:nvSpPr>
          <p:cNvPr id="3" name="Undertitel 2"/>
          <p:cNvSpPr>
            <a:spLocks noGrp="1"/>
          </p:cNvSpPr>
          <p:nvPr>
            <p:ph type="subTitle" idx="1"/>
          </p:nvPr>
        </p:nvSpPr>
        <p:spPr>
          <a:xfrm>
            <a:off x="1524000" y="4572000"/>
            <a:ext cx="9144000" cy="685800"/>
          </a:xfrm>
        </p:spPr>
        <p:txBody>
          <a:bodyPr/>
          <a:lstStyle/>
          <a:p>
            <a:r>
              <a:rPr lang="da-DK" dirty="0"/>
              <a:t>Udarbejdet af Bodil Heebøll</a:t>
            </a:r>
          </a:p>
        </p:txBody>
      </p:sp>
    </p:spTree>
    <p:extLst>
      <p:ext uri="{BB962C8B-B14F-4D97-AF65-F5344CB8AC3E}">
        <p14:creationId xmlns:p14="http://schemas.microsoft.com/office/powerpoint/2010/main" val="934036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Forklaringen er måske at finde i artiklen af Tanggaard:</a:t>
            </a:r>
          </a:p>
        </p:txBody>
      </p:sp>
      <p:sp>
        <p:nvSpPr>
          <p:cNvPr id="3" name="Pladsholder til indhold 2"/>
          <p:cNvSpPr>
            <a:spLocks noGrp="1"/>
          </p:cNvSpPr>
          <p:nvPr>
            <p:ph idx="1"/>
          </p:nvPr>
        </p:nvSpPr>
        <p:spPr/>
        <p:txBody>
          <a:bodyPr>
            <a:normAutofit fontScale="92500" lnSpcReduction="10000"/>
          </a:bodyPr>
          <a:lstStyle/>
          <a:p>
            <a:pPr marL="0" lvl="0" indent="0">
              <a:lnSpc>
                <a:spcPct val="107000"/>
              </a:lnSpc>
              <a:spcAft>
                <a:spcPts val="0"/>
              </a:spcAft>
              <a:buNone/>
            </a:pPr>
            <a:r>
              <a:rPr lang="da-DK" dirty="0">
                <a:latin typeface="Calibri" panose="020F0502020204030204" pitchFamily="34" charset="0"/>
                <a:ea typeface="Calibri" panose="020F0502020204030204" pitchFamily="34" charset="0"/>
                <a:cs typeface="Times New Roman" panose="02020603050405020304" pitchFamily="18" charset="0"/>
              </a:rPr>
              <a:t>Tanggaard refererer til kreativitetsforsker </a:t>
            </a:r>
            <a:r>
              <a:rPr lang="da-DK" dirty="0" err="1">
                <a:latin typeface="Calibri" panose="020F0502020204030204" pitchFamily="34" charset="0"/>
                <a:ea typeface="Calibri" panose="020F0502020204030204" pitchFamily="34" charset="0"/>
                <a:cs typeface="Times New Roman" panose="02020603050405020304" pitchFamily="18" charset="0"/>
              </a:rPr>
              <a:t>Lindström</a:t>
            </a:r>
            <a:r>
              <a:rPr lang="da-DK" dirty="0">
                <a:latin typeface="Calibri" panose="020F0502020204030204" pitchFamily="34" charset="0"/>
                <a:ea typeface="Calibri" panose="020F0502020204030204" pitchFamily="34" charset="0"/>
                <a:cs typeface="Times New Roman" panose="02020603050405020304" pitchFamily="18" charset="0"/>
              </a:rPr>
              <a:t> som påpeger at disse 4 elementer i undervisning fremmer kreativitet:</a:t>
            </a:r>
          </a:p>
          <a:p>
            <a:pPr marL="342900" lvl="0" indent="-342900">
              <a:lnSpc>
                <a:spcPct val="107000"/>
              </a:lnSpc>
              <a:spcAft>
                <a:spcPts val="0"/>
              </a:spcAft>
              <a:buFont typeface="+mj-lt"/>
              <a:buAutoNum type="arabicPeriod"/>
            </a:pPr>
            <a:r>
              <a:rPr lang="da-DK" dirty="0">
                <a:latin typeface="Calibri" panose="020F0502020204030204" pitchFamily="34" charset="0"/>
                <a:ea typeface="Calibri" panose="020F0502020204030204" pitchFamily="34" charset="0"/>
                <a:cs typeface="Times New Roman" panose="02020603050405020304" pitchFamily="18" charset="0"/>
              </a:rPr>
              <a:t>Projekt og elevernes arbejde strækker sig over længere tid </a:t>
            </a:r>
          </a:p>
          <a:p>
            <a:pPr marL="342900" lvl="0" indent="-342900">
              <a:lnSpc>
                <a:spcPct val="107000"/>
              </a:lnSpc>
              <a:spcAft>
                <a:spcPts val="0"/>
              </a:spcAft>
              <a:buFont typeface="+mj-lt"/>
              <a:buAutoNum type="arabicPeriod"/>
            </a:pPr>
            <a:r>
              <a:rPr lang="da-DK" dirty="0">
                <a:latin typeface="Calibri" panose="020F0502020204030204" pitchFamily="34" charset="0"/>
                <a:ea typeface="Calibri" panose="020F0502020204030204" pitchFamily="34" charset="0"/>
                <a:cs typeface="Times New Roman" panose="02020603050405020304" pitchFamily="18" charset="0"/>
              </a:rPr>
              <a:t>Både proces og produkt skal betones</a:t>
            </a:r>
          </a:p>
          <a:p>
            <a:pPr marL="342900" lvl="0" indent="-342900">
              <a:lnSpc>
                <a:spcPct val="107000"/>
              </a:lnSpc>
              <a:spcAft>
                <a:spcPts val="0"/>
              </a:spcAft>
              <a:buFont typeface="+mj-lt"/>
              <a:buAutoNum type="arabicPeriod"/>
            </a:pPr>
            <a:r>
              <a:rPr lang="da-DK" dirty="0">
                <a:latin typeface="Calibri" panose="020F0502020204030204" pitchFamily="34" charset="0"/>
                <a:ea typeface="Calibri" panose="020F0502020204030204" pitchFamily="34" charset="0"/>
                <a:cs typeface="Times New Roman" panose="02020603050405020304" pitchFamily="18" charset="0"/>
              </a:rPr>
              <a:t>Undervisningen forbinder fremstilling med iagttagelse og refleksion (teori og praksis)</a:t>
            </a:r>
          </a:p>
          <a:p>
            <a:pPr marL="342900" lvl="0" indent="-342900">
              <a:lnSpc>
                <a:spcPct val="107000"/>
              </a:lnSpc>
              <a:spcAft>
                <a:spcPts val="800"/>
              </a:spcAft>
              <a:buFont typeface="+mj-lt"/>
              <a:buAutoNum type="arabicPeriod"/>
            </a:pPr>
            <a:r>
              <a:rPr lang="da-DK" dirty="0">
                <a:latin typeface="Calibri" panose="020F0502020204030204" pitchFamily="34" charset="0"/>
                <a:ea typeface="Calibri" panose="020F0502020204030204" pitchFamily="34" charset="0"/>
                <a:cs typeface="Times New Roman" panose="02020603050405020304" pitchFamily="18" charset="0"/>
              </a:rPr>
              <a:t>De studerende skal både bedømme eget og andres arbejde og få indsatsen bedømt af underviser</a:t>
            </a:r>
          </a:p>
          <a:p>
            <a:pPr marL="0" lvl="0" indent="0" algn="r">
              <a:lnSpc>
                <a:spcPct val="107000"/>
              </a:lnSpc>
              <a:spcAft>
                <a:spcPts val="800"/>
              </a:spcAft>
              <a:buNone/>
            </a:pPr>
            <a:r>
              <a:rPr lang="da-DK" sz="2200" dirty="0">
                <a:latin typeface="Calibri" panose="020F0502020204030204" pitchFamily="34" charset="0"/>
                <a:ea typeface="Calibri" panose="020F0502020204030204" pitchFamily="34" charset="0"/>
                <a:cs typeface="Times New Roman" panose="02020603050405020304" pitchFamily="18" charset="0"/>
              </a:rPr>
              <a:t>(Tanggaard 2009)</a:t>
            </a:r>
          </a:p>
          <a:p>
            <a:endParaRPr lang="da-DK" dirty="0"/>
          </a:p>
        </p:txBody>
      </p:sp>
    </p:spTree>
    <p:extLst>
      <p:ext uri="{BB962C8B-B14F-4D97-AF65-F5344CB8AC3E}">
        <p14:creationId xmlns:p14="http://schemas.microsoft.com/office/powerpoint/2010/main" val="588258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Projekt i modul 2: Hvordan bliver jeg mig?</a:t>
            </a:r>
          </a:p>
        </p:txBody>
      </p:sp>
      <p:sp>
        <p:nvSpPr>
          <p:cNvPr id="3" name="Pladsholder til indhold 2"/>
          <p:cNvSpPr>
            <a:spLocks noGrp="1"/>
          </p:cNvSpPr>
          <p:nvPr>
            <p:ph idx="1"/>
          </p:nvPr>
        </p:nvSpPr>
        <p:spPr/>
        <p:txBody>
          <a:bodyPr>
            <a:normAutofit fontScale="92500" lnSpcReduction="10000"/>
          </a:bodyPr>
          <a:lstStyle/>
          <a:p>
            <a:r>
              <a:rPr lang="da-DK" dirty="0"/>
              <a:t>Teoretisk viden omkring socialisering, identitets- og kønsidentitetsdannelse.</a:t>
            </a:r>
          </a:p>
          <a:p>
            <a:r>
              <a:rPr lang="da-DK" dirty="0"/>
              <a:t>Teoretisk viden om æstetiske læreprocesser</a:t>
            </a:r>
          </a:p>
          <a:p>
            <a:r>
              <a:rPr lang="da-DK" dirty="0"/>
              <a:t>Praktisk arbejde med at skabe sig selv som superhelt</a:t>
            </a:r>
          </a:p>
          <a:p>
            <a:r>
              <a:rPr lang="da-DK" dirty="0"/>
              <a:t>Undersøgelse omkring hvordan de unge skaber sig selv gennem sociale medier</a:t>
            </a:r>
          </a:p>
          <a:p>
            <a:r>
              <a:rPr lang="da-DK" dirty="0"/>
              <a:t>Udvikling af en pædagogisk praksis/miljø, hvor der arbejdes med unge, identitetsdannelse og sociale medier/kunstneriske udtryksformer</a:t>
            </a:r>
          </a:p>
          <a:p>
            <a:r>
              <a:rPr lang="da-DK" dirty="0"/>
              <a:t>Undersøgelse og udvikling af pædagogisk praksis/miljø fremlægges og der gives feedback fra medstuderende og underviser.</a:t>
            </a:r>
          </a:p>
          <a:p>
            <a:pPr marL="0" indent="0">
              <a:buNone/>
            </a:pPr>
            <a:r>
              <a:rPr lang="da-DK" dirty="0"/>
              <a:t> </a:t>
            </a:r>
          </a:p>
        </p:txBody>
      </p:sp>
    </p:spTree>
    <p:extLst>
      <p:ext uri="{BB962C8B-B14F-4D97-AF65-F5344CB8AC3E}">
        <p14:creationId xmlns:p14="http://schemas.microsoft.com/office/powerpoint/2010/main" val="55177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Litteratur:</a:t>
            </a:r>
          </a:p>
        </p:txBody>
      </p:sp>
      <p:sp>
        <p:nvSpPr>
          <p:cNvPr id="3" name="Pladsholder til indhold 2"/>
          <p:cNvSpPr>
            <a:spLocks noGrp="1"/>
          </p:cNvSpPr>
          <p:nvPr>
            <p:ph idx="1"/>
          </p:nvPr>
        </p:nvSpPr>
        <p:spPr/>
        <p:txBody>
          <a:bodyPr/>
          <a:lstStyle/>
          <a:p>
            <a:r>
              <a:rPr lang="da-DK" dirty="0" err="1"/>
              <a:t>Darsø</a:t>
            </a:r>
            <a:r>
              <a:rPr lang="da-DK" dirty="0"/>
              <a:t>, Lotte (2013): </a:t>
            </a:r>
            <a:r>
              <a:rPr lang="da-DK" i="1" dirty="0"/>
              <a:t>Innovations pædagogik. Kunsten at fremelske innovationskompetence</a:t>
            </a:r>
            <a:r>
              <a:rPr lang="da-DK" dirty="0"/>
              <a:t>, Samfundslitteratur</a:t>
            </a:r>
          </a:p>
          <a:p>
            <a:r>
              <a:rPr lang="da-DK" dirty="0"/>
              <a:t>Drotner, Kirsten (2006): </a:t>
            </a:r>
            <a:r>
              <a:rPr lang="da-DK" i="1" dirty="0"/>
              <a:t>At skabe sig – selv</a:t>
            </a:r>
            <a:r>
              <a:rPr lang="da-DK" dirty="0"/>
              <a:t>, Gyldendal</a:t>
            </a:r>
          </a:p>
          <a:p>
            <a:r>
              <a:rPr lang="da-DK" dirty="0"/>
              <a:t>Ringsted, Suzanne &amp; Jesper </a:t>
            </a:r>
            <a:r>
              <a:rPr lang="da-DK" dirty="0" err="1"/>
              <a:t>Froda</a:t>
            </a:r>
            <a:r>
              <a:rPr lang="da-DK" dirty="0"/>
              <a:t> (2008): </a:t>
            </a:r>
            <a:r>
              <a:rPr lang="da-DK" i="1" dirty="0"/>
              <a:t>Plant et værksted</a:t>
            </a:r>
            <a:r>
              <a:rPr lang="da-DK" dirty="0"/>
              <a:t>, 3. udgave, Hans Reitzels Forlag.</a:t>
            </a:r>
          </a:p>
          <a:p>
            <a:r>
              <a:rPr lang="da-DK" dirty="0"/>
              <a:t>Tanggaard, Lene (2009): </a:t>
            </a:r>
            <a:r>
              <a:rPr lang="da-DK" i="1" dirty="0"/>
              <a:t>Kreativitet skal læres! Når talent bliver til innovation</a:t>
            </a:r>
            <a:r>
              <a:rPr lang="da-DK" dirty="0"/>
              <a:t>. (kap. 2), Aalborg Universitetsforlag</a:t>
            </a:r>
          </a:p>
        </p:txBody>
      </p:sp>
    </p:spTree>
    <p:extLst>
      <p:ext uri="{BB962C8B-B14F-4D97-AF65-F5344CB8AC3E}">
        <p14:creationId xmlns:p14="http://schemas.microsoft.com/office/powerpoint/2010/main" val="235436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pic>
        <p:nvPicPr>
          <p:cNvPr id="4" name="Pladsholder til indhold 3"/>
          <p:cNvPicPr>
            <a:picLocks noGrp="1" noChangeAspect="1"/>
          </p:cNvPicPr>
          <p:nvPr>
            <p:ph idx="1"/>
          </p:nvPr>
        </p:nvPicPr>
        <p:blipFill>
          <a:blip r:embed="rId2"/>
          <a:stretch>
            <a:fillRect/>
          </a:stretch>
        </p:blipFill>
        <p:spPr>
          <a:xfrm>
            <a:off x="198783" y="265043"/>
            <a:ext cx="8097079" cy="6088683"/>
          </a:xfrm>
          <a:prstGeom prst="rect">
            <a:avLst/>
          </a:prstGeom>
        </p:spPr>
      </p:pic>
      <p:sp>
        <p:nvSpPr>
          <p:cNvPr id="5" name="Eksplosion 2 4"/>
          <p:cNvSpPr/>
          <p:nvPr/>
        </p:nvSpPr>
        <p:spPr>
          <a:xfrm>
            <a:off x="5976731" y="159026"/>
            <a:ext cx="6109252" cy="655982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Rammerne skal udfordres så de studerende får et større ejerskab for deres uddannelse. De skal mere på banen og jeg skal ned bagved. Vi skal udfordre huset og de lige linjer. Man skal kunne se at her læser pædagoger som er kreative og innovative mennesker og som sætter deres præg på uddannelsen</a:t>
            </a:r>
          </a:p>
        </p:txBody>
      </p:sp>
    </p:spTree>
    <p:extLst>
      <p:ext uri="{BB962C8B-B14F-4D97-AF65-F5344CB8AC3E}">
        <p14:creationId xmlns:p14="http://schemas.microsoft.com/office/powerpoint/2010/main" val="345646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Læringsmål for modul 2: Køn, seksualitet og mangfoldighed</a:t>
            </a:r>
          </a:p>
        </p:txBody>
      </p:sp>
      <p:pic>
        <p:nvPicPr>
          <p:cNvPr id="4" name="Pladsholder til indhold 3"/>
          <p:cNvPicPr>
            <a:picLocks noGrp="1" noChangeAspect="1"/>
          </p:cNvPicPr>
          <p:nvPr>
            <p:ph idx="1"/>
          </p:nvPr>
        </p:nvPicPr>
        <p:blipFill>
          <a:blip r:embed="rId3"/>
          <a:stretch>
            <a:fillRect/>
          </a:stretch>
        </p:blipFill>
        <p:spPr>
          <a:xfrm>
            <a:off x="6268278" y="4691270"/>
            <a:ext cx="5539408" cy="1934612"/>
          </a:xfrm>
          <a:prstGeom prst="rect">
            <a:avLst/>
          </a:prstGeom>
        </p:spPr>
      </p:pic>
      <p:pic>
        <p:nvPicPr>
          <p:cNvPr id="5" name="Billede 4"/>
          <p:cNvPicPr>
            <a:picLocks noChangeAspect="1"/>
          </p:cNvPicPr>
          <p:nvPr/>
        </p:nvPicPr>
        <p:blipFill>
          <a:blip r:embed="rId4"/>
          <a:stretch>
            <a:fillRect/>
          </a:stretch>
        </p:blipFill>
        <p:spPr>
          <a:xfrm>
            <a:off x="838200" y="1994073"/>
            <a:ext cx="10664687" cy="2697197"/>
          </a:xfrm>
          <a:prstGeom prst="rect">
            <a:avLst/>
          </a:prstGeom>
        </p:spPr>
      </p:pic>
    </p:spTree>
    <p:extLst>
      <p:ext uri="{BB962C8B-B14F-4D97-AF65-F5344CB8AC3E}">
        <p14:creationId xmlns:p14="http://schemas.microsoft.com/office/powerpoint/2010/main" val="216088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a-DK" sz="3200" b="1" dirty="0"/>
              <a:t>For at kunne etablere udviklende, lærerige og dannende pædagogiske miljøer er det nødvendigt at kunne tænke kreativt og måske det ender med at være innovativt.</a:t>
            </a:r>
          </a:p>
        </p:txBody>
      </p:sp>
      <p:sp>
        <p:nvSpPr>
          <p:cNvPr id="3" name="Pladsholder til indhold 2"/>
          <p:cNvSpPr>
            <a:spLocks noGrp="1"/>
          </p:cNvSpPr>
          <p:nvPr>
            <p:ph idx="1"/>
          </p:nvPr>
        </p:nvSpPr>
        <p:spPr/>
        <p:txBody>
          <a:bodyPr>
            <a:normAutofit fontScale="92500" lnSpcReduction="10000"/>
          </a:bodyPr>
          <a:lstStyle/>
          <a:p>
            <a:r>
              <a:rPr lang="da-DK" dirty="0"/>
              <a:t>Kreativitet er det der kan give vores fantasi form. Man kan have en idé om noget man gerne vil skabe, noget man vil lave om eller ændre for at det passer bedre til den situation man nu står i. Verden forandre sig hurtigt og der vil hele tiden være behov for at vi ændre i vores praksisser og tilpasser tingene. </a:t>
            </a:r>
          </a:p>
          <a:p>
            <a:r>
              <a:rPr lang="da-DK" dirty="0"/>
              <a:t>Kreativtænkning er divergent tænkning hvor de faste rammer brydes, hvor der stilles spørgsmål og søges efter idéer, hvor et problem nedbrydes i dele og samles igen på nye måder osv. Denne tænkning står i modsætning til konvergent tænkning hvor der er én rigtig løsning på problemerne, hvor der tænkes en entydige årsagssammenhænge, hvor allerede fastlagte fremgangsmåder anvendes i problemløsningen osv.</a:t>
            </a:r>
          </a:p>
          <a:p>
            <a:pPr algn="r"/>
            <a:r>
              <a:rPr lang="da-DK" sz="2200" dirty="0"/>
              <a:t>(Ringsted Og </a:t>
            </a:r>
            <a:r>
              <a:rPr lang="da-DK" sz="2200" dirty="0" err="1"/>
              <a:t>Froda</a:t>
            </a:r>
            <a:r>
              <a:rPr lang="da-DK" sz="2200" dirty="0"/>
              <a:t> 2011)</a:t>
            </a:r>
          </a:p>
        </p:txBody>
      </p:sp>
    </p:spTree>
    <p:extLst>
      <p:ext uri="{BB962C8B-B14F-4D97-AF65-F5344CB8AC3E}">
        <p14:creationId xmlns:p14="http://schemas.microsoft.com/office/powerpoint/2010/main" val="86511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Social innovation:</a:t>
            </a:r>
          </a:p>
        </p:txBody>
      </p:sp>
      <p:sp>
        <p:nvSpPr>
          <p:cNvPr id="3" name="Pladsholder til indhold 2"/>
          <p:cNvSpPr>
            <a:spLocks noGrp="1"/>
          </p:cNvSpPr>
          <p:nvPr>
            <p:ph idx="1"/>
          </p:nvPr>
        </p:nvSpPr>
        <p:spPr/>
        <p:txBody>
          <a:bodyPr>
            <a:normAutofit fontScale="77500" lnSpcReduction="20000"/>
          </a:bodyPr>
          <a:lstStyle/>
          <a:p>
            <a:pPr marL="0" indent="0">
              <a:buNone/>
            </a:pPr>
            <a:r>
              <a:rPr lang="da-DK" dirty="0"/>
              <a:t>Innovation er en nyskabelse der tilvejebringer en merværdi, idéerne skal være taget i brug og være accepteret af brugerne.</a:t>
            </a:r>
          </a:p>
          <a:p>
            <a:pPr marL="0" indent="0">
              <a:buNone/>
            </a:pPr>
            <a:endParaRPr lang="da-DK" dirty="0"/>
          </a:p>
          <a:p>
            <a:pPr marL="0" indent="0">
              <a:buNone/>
            </a:pPr>
            <a:r>
              <a:rPr lang="da-DK" dirty="0" err="1"/>
              <a:t>Darsø</a:t>
            </a:r>
            <a:r>
              <a:rPr lang="da-DK" dirty="0"/>
              <a:t> definerer kreativitet som evnen til at lege med idéer, tanker, muligheder og materialer og på den måde vil kreativitet og innovation ofte hænge sammen, men før alt det er der fantasien:</a:t>
            </a:r>
          </a:p>
          <a:p>
            <a:pPr marL="0" indent="0">
              <a:buNone/>
            </a:pPr>
            <a:r>
              <a:rPr lang="da-DK" dirty="0"/>
              <a:t>Fantasien er den kraft der åbner op for at vi kan forestille os en bredere og anderledes virkelighed.</a:t>
            </a:r>
          </a:p>
          <a:p>
            <a:pPr marL="0" indent="0">
              <a:buNone/>
            </a:pPr>
            <a:endParaRPr lang="da-DK" dirty="0"/>
          </a:p>
          <a:p>
            <a:pPr marL="0" indent="0">
              <a:buNone/>
            </a:pPr>
            <a:r>
              <a:rPr lang="da-DK" dirty="0"/>
              <a:t>Social innovation på det pædagogiske område når der arbejdes med at udvikle pædagogiske miljøer og aktiviteter som f.eks. Fremmer samvær, interaktion, samarbejde og </a:t>
            </a:r>
            <a:r>
              <a:rPr lang="da-DK" dirty="0" err="1"/>
              <a:t>samskabelse</a:t>
            </a:r>
            <a:r>
              <a:rPr lang="da-DK" dirty="0"/>
              <a:t> mellem mennesker.</a:t>
            </a:r>
          </a:p>
          <a:p>
            <a:pPr marL="0" indent="0">
              <a:buNone/>
            </a:pPr>
            <a:endParaRPr lang="da-DK" dirty="0"/>
          </a:p>
          <a:p>
            <a:pPr marL="0" indent="0" algn="r">
              <a:buNone/>
            </a:pPr>
            <a:r>
              <a:rPr lang="da-DK" sz="2200" dirty="0"/>
              <a:t>(</a:t>
            </a:r>
            <a:r>
              <a:rPr lang="da-DK" sz="2200" dirty="0" err="1"/>
              <a:t>Darsø</a:t>
            </a:r>
            <a:r>
              <a:rPr lang="da-DK" sz="2200" dirty="0"/>
              <a:t> 2013), (Drotner2006)</a:t>
            </a:r>
          </a:p>
        </p:txBody>
      </p:sp>
    </p:spTree>
    <p:extLst>
      <p:ext uri="{BB962C8B-B14F-4D97-AF65-F5344CB8AC3E}">
        <p14:creationId xmlns:p14="http://schemas.microsoft.com/office/powerpoint/2010/main" val="249106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2"/>
          <a:stretch>
            <a:fillRect/>
          </a:stretch>
        </p:blipFill>
        <p:spPr>
          <a:xfrm>
            <a:off x="1524000" y="0"/>
            <a:ext cx="8878956" cy="3333750"/>
          </a:xfrm>
          <a:prstGeom prst="rect">
            <a:avLst/>
          </a:prstGeom>
        </p:spPr>
      </p:pic>
      <p:sp>
        <p:nvSpPr>
          <p:cNvPr id="2" name="Titel 1"/>
          <p:cNvSpPr>
            <a:spLocks noGrp="1"/>
          </p:cNvSpPr>
          <p:nvPr>
            <p:ph type="title"/>
          </p:nvPr>
        </p:nvSpPr>
        <p:spPr/>
        <p:txBody>
          <a:bodyPr/>
          <a:lstStyle/>
          <a:p>
            <a:endParaRPr lang="da-DK" dirty="0"/>
          </a:p>
        </p:txBody>
      </p:sp>
      <p:sp>
        <p:nvSpPr>
          <p:cNvPr id="3" name="Pladsholder til indhold 2"/>
          <p:cNvSpPr>
            <a:spLocks noGrp="1"/>
          </p:cNvSpPr>
          <p:nvPr>
            <p:ph idx="1"/>
          </p:nvPr>
        </p:nvSpPr>
        <p:spPr>
          <a:xfrm>
            <a:off x="838200" y="1491175"/>
            <a:ext cx="10515600" cy="4685788"/>
          </a:xfrm>
        </p:spPr>
        <p:txBody>
          <a:bodyPr>
            <a:normAutofit lnSpcReduction="10000"/>
          </a:bodyPr>
          <a:lstStyle/>
          <a:p>
            <a:endParaRPr lang="da-DK" dirty="0"/>
          </a:p>
          <a:p>
            <a:endParaRPr lang="da-DK" dirty="0"/>
          </a:p>
          <a:p>
            <a:endParaRPr lang="da-DK" dirty="0"/>
          </a:p>
          <a:p>
            <a:endParaRPr lang="da-DK" dirty="0"/>
          </a:p>
          <a:p>
            <a:endParaRPr lang="da-DK" dirty="0"/>
          </a:p>
          <a:p>
            <a:r>
              <a:rPr lang="da-DK" dirty="0"/>
              <a:t>De studerende giver udtryk for at de er rigtig glade for tavle-undervisning og de føler at de får meget viden den vej.</a:t>
            </a:r>
          </a:p>
          <a:p>
            <a:r>
              <a:rPr lang="da-DK" dirty="0"/>
              <a:t>De kan godt lide først at få viden og så at skulle arbejde ”projekt orienteret” med noget – det oplever de øger deres læring og at det er der de er kreative.</a:t>
            </a:r>
          </a:p>
        </p:txBody>
      </p:sp>
    </p:spTree>
    <p:extLst>
      <p:ext uri="{BB962C8B-B14F-4D97-AF65-F5344CB8AC3E}">
        <p14:creationId xmlns:p14="http://schemas.microsoft.com/office/powerpoint/2010/main" val="4031622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Opfatter I Jer selv som kreative?</a:t>
            </a:r>
          </a:p>
        </p:txBody>
      </p:sp>
      <p:sp>
        <p:nvSpPr>
          <p:cNvPr id="3" name="Pladsholder til indhold 2"/>
          <p:cNvSpPr>
            <a:spLocks noGrp="1"/>
          </p:cNvSpPr>
          <p:nvPr>
            <p:ph idx="1"/>
          </p:nvPr>
        </p:nvSpPr>
        <p:spPr/>
        <p:txBody>
          <a:bodyPr>
            <a:normAutofit/>
          </a:bodyPr>
          <a:lstStyle/>
          <a:p>
            <a:r>
              <a:rPr lang="da-DK" dirty="0"/>
              <a:t>”</a:t>
            </a:r>
            <a:r>
              <a:rPr lang="da-DK" i="1" dirty="0"/>
              <a:t>Jeg synes jeg er kreativ men det er ikke så meget i skolemæssig sammenhæng, det er kun hvis vi er nødt til at være det, f.eks. Da vi skulle arrangere den er fest for de nyuddannede, men ellers er jeg ikke kreativ i skolen, men det er jeg der hjemme heldigvis.” </a:t>
            </a:r>
          </a:p>
          <a:p>
            <a:r>
              <a:rPr lang="da-DK" dirty="0"/>
              <a:t>Var du kreativ da du lavede film? </a:t>
            </a:r>
            <a:r>
              <a:rPr lang="da-DK" i="1" dirty="0"/>
              <a:t>”Jo, jo, men jeg er ikke på sådan en almindelig dag som i dag.”</a:t>
            </a:r>
          </a:p>
          <a:p>
            <a:r>
              <a:rPr lang="da-DK" i="1" dirty="0"/>
              <a:t> </a:t>
            </a:r>
            <a:r>
              <a:rPr lang="da-DK" dirty="0"/>
              <a:t>Hvis nu du skulle have arbejdet kreativt med det vi har haft om i dag, har du så nogle idéer til hvordan man kunne gøre det?</a:t>
            </a:r>
            <a:r>
              <a:rPr lang="da-DK" i="1" dirty="0"/>
              <a:t> ”Jeg synes slet ikke det behøver at være kreativt. Den undervisningsform fungerer skide godt for mig. .  </a:t>
            </a:r>
            <a:r>
              <a:rPr lang="da-DK" dirty="0"/>
              <a:t>. ”</a:t>
            </a:r>
          </a:p>
          <a:p>
            <a:endParaRPr lang="da-DK" dirty="0"/>
          </a:p>
        </p:txBody>
      </p:sp>
    </p:spTree>
    <p:extLst>
      <p:ext uri="{BB962C8B-B14F-4D97-AF65-F5344CB8AC3E}">
        <p14:creationId xmlns:p14="http://schemas.microsoft.com/office/powerpoint/2010/main" val="55371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normAutofit lnSpcReduction="10000"/>
          </a:bodyPr>
          <a:lstStyle/>
          <a:p>
            <a:pPr marL="0" indent="0">
              <a:buNone/>
            </a:pPr>
            <a:r>
              <a:rPr lang="da-DK" dirty="0"/>
              <a:t>”</a:t>
            </a:r>
            <a:r>
              <a:rPr lang="da-DK" i="1" dirty="0"/>
              <a:t>Ikke i sammen grad som tideligere, men det er vendt tilbage her på uddannelsen, for du skal hele tiden have den der kreative tanke med dig. Du skal hele tiden tænkte hvordan skaber jeg noget lærerigt og noget nyt</a:t>
            </a:r>
            <a:r>
              <a:rPr lang="da-DK" dirty="0"/>
              <a:t>.”</a:t>
            </a:r>
          </a:p>
          <a:p>
            <a:pPr marL="0" indent="0">
              <a:buNone/>
            </a:pPr>
            <a:endParaRPr lang="da-DK" dirty="0"/>
          </a:p>
          <a:p>
            <a:pPr marL="0" indent="0">
              <a:buNone/>
            </a:pPr>
            <a:r>
              <a:rPr lang="da-DK" dirty="0"/>
              <a:t>” . . </a:t>
            </a:r>
            <a:r>
              <a:rPr lang="da-DK" i="1" dirty="0"/>
              <a:t>at når vi har siddet og arbejdet med at skulle lave nogle aktiviteter herovre på studiet eller bare når man skulle ud og praktiser det enten ude i praktikken eller når jeg har været frivillig, så synes jeg altså, du kender godt en leg men altså, som vi også har snakket om, der er jo ingen grund til at opfinde den dybe tallerken, men udvider den og laver den mere kreativ i form af sværhedsgrader eller et eller andet</a:t>
            </a:r>
            <a:r>
              <a:rPr lang="da-DK" dirty="0"/>
              <a:t>. . . ”</a:t>
            </a:r>
          </a:p>
        </p:txBody>
      </p:sp>
    </p:spTree>
    <p:extLst>
      <p:ext uri="{BB962C8B-B14F-4D97-AF65-F5344CB8AC3E}">
        <p14:creationId xmlns:p14="http://schemas.microsoft.com/office/powerpoint/2010/main" val="424367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r>
              <a:rPr lang="da-DK" dirty="0"/>
              <a:t> Og her gik man lige og troede at det hele skulle laves om og tavle-undervisning var kedeligt og at de studerende ikke oplevede at de lærte noget ved det.</a:t>
            </a:r>
          </a:p>
        </p:txBody>
      </p:sp>
      <p:pic>
        <p:nvPicPr>
          <p:cNvPr id="4" name="Billede 3"/>
          <p:cNvPicPr>
            <a:picLocks noChangeAspect="1"/>
          </p:cNvPicPr>
          <p:nvPr/>
        </p:nvPicPr>
        <p:blipFill>
          <a:blip r:embed="rId2"/>
          <a:stretch>
            <a:fillRect/>
          </a:stretch>
        </p:blipFill>
        <p:spPr>
          <a:xfrm>
            <a:off x="6836898" y="2968283"/>
            <a:ext cx="4665989" cy="3380129"/>
          </a:xfrm>
          <a:prstGeom prst="rect">
            <a:avLst/>
          </a:prstGeom>
        </p:spPr>
      </p:pic>
    </p:spTree>
    <p:extLst>
      <p:ext uri="{BB962C8B-B14F-4D97-AF65-F5344CB8AC3E}">
        <p14:creationId xmlns:p14="http://schemas.microsoft.com/office/powerpoint/2010/main" val="1758339258"/>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1012</Words>
  <Application>Microsoft Office PowerPoint</Application>
  <PresentationFormat>Widescreen</PresentationFormat>
  <Paragraphs>56</Paragraphs>
  <Slides>12</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12</vt:i4>
      </vt:variant>
    </vt:vector>
  </HeadingPairs>
  <TitlesOfParts>
    <vt:vector size="17" baseType="lpstr">
      <vt:lpstr>Arial</vt:lpstr>
      <vt:lpstr>Calibri</vt:lpstr>
      <vt:lpstr>Calibri Light</vt:lpstr>
      <vt:lpstr>Times New Roman</vt:lpstr>
      <vt:lpstr>Office-tema</vt:lpstr>
      <vt:lpstr>Visuel præsentation 2. kursusgang: Onsdag d.5/10 &amp; torsdag d. 6/10 -2016   </vt:lpstr>
      <vt:lpstr>PowerPoint-præsentation</vt:lpstr>
      <vt:lpstr>Læringsmål for modul 2: Køn, seksualitet og mangfoldighed</vt:lpstr>
      <vt:lpstr>For at kunne etablere udviklende, lærerige og dannende pædagogiske miljøer er det nødvendigt at kunne tænke kreativt og måske det ender med at være innovativt.</vt:lpstr>
      <vt:lpstr>Social innovation:</vt:lpstr>
      <vt:lpstr>PowerPoint-præsentation</vt:lpstr>
      <vt:lpstr>Opfatter I Jer selv som kreative?</vt:lpstr>
      <vt:lpstr>PowerPoint-præsentation</vt:lpstr>
      <vt:lpstr>PowerPoint-præsentation</vt:lpstr>
      <vt:lpstr>Forklaringen er måske at finde i artiklen af Tanggaard:</vt:lpstr>
      <vt:lpstr>Projekt i modul 2: Hvordan bliver jeg mig?</vt:lpstr>
      <vt:lpstr>Litteratur: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Bodil Heebøll (BHEE)</dc:creator>
  <cp:lastModifiedBy>Bodil Heebøll (BHEE)</cp:lastModifiedBy>
  <cp:revision>28</cp:revision>
  <dcterms:created xsi:type="dcterms:W3CDTF">2016-09-27T15:19:55Z</dcterms:created>
  <dcterms:modified xsi:type="dcterms:W3CDTF">2016-09-28T07:54:48Z</dcterms:modified>
</cp:coreProperties>
</file>